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1"/>
  </p:notesMasterIdLst>
  <p:handoutMasterIdLst>
    <p:handoutMasterId r:id="rId32"/>
  </p:handoutMasterIdLst>
  <p:sldIdLst>
    <p:sldId id="260" r:id="rId2"/>
    <p:sldId id="534" r:id="rId3"/>
    <p:sldId id="516" r:id="rId4"/>
    <p:sldId id="553" r:id="rId5"/>
    <p:sldId id="552" r:id="rId6"/>
    <p:sldId id="543" r:id="rId7"/>
    <p:sldId id="546" r:id="rId8"/>
    <p:sldId id="536" r:id="rId9"/>
    <p:sldId id="547" r:id="rId10"/>
    <p:sldId id="541" r:id="rId11"/>
    <p:sldId id="548" r:id="rId12"/>
    <p:sldId id="524" r:id="rId13"/>
    <p:sldId id="544" r:id="rId14"/>
    <p:sldId id="539" r:id="rId15"/>
    <p:sldId id="545" r:id="rId16"/>
    <p:sldId id="533" r:id="rId17"/>
    <p:sldId id="551" r:id="rId18"/>
    <p:sldId id="535" r:id="rId19"/>
    <p:sldId id="538" r:id="rId20"/>
    <p:sldId id="521" r:id="rId21"/>
    <p:sldId id="542" r:id="rId22"/>
    <p:sldId id="515" r:id="rId23"/>
    <p:sldId id="531" r:id="rId24"/>
    <p:sldId id="530" r:id="rId25"/>
    <p:sldId id="549" r:id="rId26"/>
    <p:sldId id="550" r:id="rId27"/>
    <p:sldId id="525" r:id="rId28"/>
    <p:sldId id="519" r:id="rId29"/>
    <p:sldId id="513" r:id="rId30"/>
  </p:sldIdLst>
  <p:sldSz cx="9144000" cy="6858000" type="screen4x3"/>
  <p:notesSz cx="6797675" cy="99266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3366FF"/>
    <a:srgbClr val="FF9900"/>
    <a:srgbClr val="99CCFF"/>
    <a:srgbClr val="6699FF"/>
    <a:srgbClr val="FFCCCC"/>
    <a:srgbClr val="3333FF"/>
    <a:srgbClr val="1A0D00"/>
    <a:srgbClr val="663300"/>
    <a:srgbClr val="33CC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Style moyen 2 - Accentuatio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8B1032C-EA38-4F05-BA0D-38AFFFC7BED3}" styleName="Style léger 3 - Accentuation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3296810-A885-4BE3-A3E7-6D5BEEA58F35}" styleName="Style moyen 2 - Accentuation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Style moyen 2 - Accentuation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3C2FFA5D-87B4-456A-9821-1D502468CF0F}" styleName="Style à thème 1 - Accentuation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Style à thème 1 - Accentuation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17292A2E-F333-43FB-9621-5CBBE7FDCDCB}" styleName="Style léger 2 - Accentuation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Style léger 2 - Accentuation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E9639D4-E3E2-4D34-9284-5A2195B3D0D7}" styleName="Style clair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2833802-FEF1-4C79-8D5D-14CF1EAF98D9}" styleName="Style léger 2 - Accentuation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412" autoAdjust="0"/>
    <p:restoredTop sz="95085" autoAdjust="0"/>
  </p:normalViewPr>
  <p:slideViewPr>
    <p:cSldViewPr>
      <p:cViewPr varScale="1">
        <p:scale>
          <a:sx n="65" d="100"/>
          <a:sy n="65" d="100"/>
        </p:scale>
        <p:origin x="-906" y="-102"/>
      </p:cViewPr>
      <p:guideLst>
        <p:guide orient="horz" pos="482"/>
        <p:guide pos="4490"/>
        <p:guide pos="1292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5" d="100"/>
          <a:sy n="55" d="100"/>
        </p:scale>
        <p:origin x="-2904" y="-102"/>
      </p:cViewPr>
      <p:guideLst>
        <p:guide orient="horz" pos="3127"/>
        <p:guide pos="2141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5AE81C-9E9A-4CE8-9137-1C0F5BAF7A96}" type="datetimeFigureOut">
              <a:rPr lang="fr-FR" smtClean="0"/>
              <a:pPr/>
              <a:t>05/04/2018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04F845-63CC-43CE-82E4-AD893AD56803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5688251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38BD12-FE28-4F01-8B57-FEA76EB32E7C}" type="datetimeFigureOut">
              <a:rPr lang="ko-KR" altLang="en-US" smtClean="0"/>
              <a:pPr/>
              <a:t>2018-04-05</a:t>
            </a:fld>
            <a:endParaRPr lang="ko-KR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5F826A-FDB1-41B2-81EA-C6F664B2853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53381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5F826A-FDB1-41B2-81EA-C6F664B28539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5F826A-FDB1-41B2-81EA-C6F664B28539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19767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1" descr="subgra_gray_2"/>
          <p:cNvPicPr>
            <a:picLocks noChangeAspect="1" noChangeArrowheads="1"/>
          </p:cNvPicPr>
          <p:nvPr userDrawn="1"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3962400" y="1425575"/>
            <a:ext cx="5181600" cy="5432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" name="Picture 2" descr="C:\Users\NES84020520\Desktop\NE_logo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952" y="641437"/>
            <a:ext cx="1828800" cy="1095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1"/>
          <p:cNvSpPr txBox="1"/>
          <p:nvPr userDrawn="1"/>
        </p:nvSpPr>
        <p:spPr>
          <a:xfrm>
            <a:off x="518628" y="5133382"/>
            <a:ext cx="48605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R&amp;D Department</a:t>
            </a:r>
            <a:endParaRPr kumimoji="1" lang="en-US" altLang="ja-JP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en-US" altLang="ja-JP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NIKON-ESSILOR </a:t>
            </a:r>
            <a:r>
              <a:rPr kumimoji="1" lang="en-US" altLang="ja-JP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</a:t>
            </a:r>
            <a:r>
              <a:rPr kumimoji="1" lang="en-US" altLang="ja-JP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., LTD.</a:t>
            </a:r>
            <a:endParaRPr kumimoji="1" lang="en-US" altLang="ja-JP" sz="2000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Box 5"/>
          <p:cNvSpPr txBox="1">
            <a:spLocks noChangeArrowheads="1"/>
          </p:cNvSpPr>
          <p:nvPr userDrawn="1"/>
        </p:nvSpPr>
        <p:spPr bwMode="auto">
          <a:xfrm>
            <a:off x="7812360" y="86149"/>
            <a:ext cx="1213794" cy="338554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000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 sz="1000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 sz="1000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 sz="1000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 sz="1000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>
              <a:defRPr/>
            </a:pPr>
            <a:r>
              <a:rPr lang="en-US" altLang="ja-JP" sz="1600" b="0" dirty="0" smtClean="0">
                <a:solidFill>
                  <a:srgbClr val="FF3300"/>
                </a:solidFill>
                <a:latin typeface="Times New Roman" pitchFamily="18" charset="0"/>
                <a:cs typeface="Times New Roman" pitchFamily="18" charset="0"/>
              </a:rPr>
              <a:t>Confidential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034143" y="22852"/>
            <a:ext cx="6835994" cy="468052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ja-JP" dirty="0" smtClean="0"/>
              <a:t>Click to edit Master title style</a:t>
            </a:r>
            <a:endParaRPr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 hasCustomPrompt="1"/>
          </p:nvPr>
        </p:nvSpPr>
        <p:spPr>
          <a:xfrm>
            <a:off x="1032722" y="3151509"/>
            <a:ext cx="4114800" cy="2257711"/>
          </a:xfrm>
          <a:prstGeom prst="rect">
            <a:avLst/>
          </a:prstGeom>
        </p:spPr>
        <p:txBody>
          <a:bodyPr/>
          <a:lstStyle>
            <a:lvl1pPr>
              <a:buFont typeface="Wingdings" pitchFamily="2" charset="2"/>
              <a:buChar char="§"/>
              <a:defRPr sz="1600" baseline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fr-FR" altLang="ja-JP" dirty="0" smtClean="0"/>
              <a:t>USP :</a:t>
            </a:r>
          </a:p>
          <a:p>
            <a:pPr lvl="0"/>
            <a:r>
              <a:rPr lang="fr-FR" altLang="ja-JP" dirty="0" smtClean="0"/>
              <a:t>Target :</a:t>
            </a:r>
          </a:p>
          <a:p>
            <a:pPr lvl="0"/>
            <a:r>
              <a:rPr lang="fr-FR" altLang="ja-JP" dirty="0" smtClean="0"/>
              <a:t>Range :</a:t>
            </a:r>
          </a:p>
          <a:p>
            <a:pPr lvl="0"/>
            <a:r>
              <a:rPr lang="fr-FR" altLang="ja-JP" dirty="0" smtClean="0"/>
              <a:t>Planning</a:t>
            </a:r>
          </a:p>
          <a:p>
            <a:pPr lvl="0"/>
            <a:endParaRPr lang="ja-JP" altLang="en-US" dirty="0"/>
          </a:p>
        </p:txBody>
      </p:sp>
      <p:sp>
        <p:nvSpPr>
          <p:cNvPr id="4" name="コンテンツ プレースホルダー 2"/>
          <p:cNvSpPr>
            <a:spLocks noGrp="1"/>
          </p:cNvSpPr>
          <p:nvPr>
            <p:ph idx="10"/>
          </p:nvPr>
        </p:nvSpPr>
        <p:spPr>
          <a:xfrm>
            <a:off x="1032722" y="739241"/>
            <a:ext cx="4114800" cy="226825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 altLang="ja-JP" dirty="0" smtClean="0"/>
              <a:t>Click to edit Master text styles</a:t>
            </a:r>
          </a:p>
          <a:p>
            <a:pPr lvl="1"/>
            <a:r>
              <a:rPr lang="en-US" altLang="ja-JP" dirty="0" smtClean="0"/>
              <a:t>Second level</a:t>
            </a:r>
          </a:p>
          <a:p>
            <a:pPr lvl="2"/>
            <a:r>
              <a:rPr lang="en-US" altLang="ja-JP" dirty="0" smtClean="0"/>
              <a:t>Third level</a:t>
            </a:r>
          </a:p>
          <a:p>
            <a:pPr lvl="3"/>
            <a:r>
              <a:rPr lang="en-US" altLang="ja-JP" dirty="0" smtClean="0"/>
              <a:t>Fourth level</a:t>
            </a:r>
          </a:p>
          <a:p>
            <a:pPr lvl="4"/>
            <a:r>
              <a:rPr lang="en-US" altLang="ja-JP" dirty="0" smtClean="0"/>
              <a:t>Fifth level</a:t>
            </a:r>
            <a:endParaRPr lang="ja-JP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ja-JP" dirty="0" smtClean="0"/>
              <a:t>Click to edit Master title style</a:t>
            </a:r>
            <a:endParaRPr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altLang="ja-JP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029376" y="19506"/>
            <a:ext cx="6782984" cy="458924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ja-JP" dirty="0" smtClean="0"/>
              <a:t>Click to edit Master title style</a:t>
            </a:r>
            <a:endParaRPr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457200" y="1196752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 sz="2400"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 sz="2000"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 sz="1800"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 sz="1800"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ja-JP" dirty="0" smtClean="0"/>
              <a:t>Click to edit Master text styles</a:t>
            </a:r>
          </a:p>
          <a:p>
            <a:pPr lvl="1"/>
            <a:r>
              <a:rPr lang="en-US" altLang="ja-JP" dirty="0" smtClean="0"/>
              <a:t>Second level</a:t>
            </a:r>
          </a:p>
          <a:p>
            <a:pPr lvl="2"/>
            <a:r>
              <a:rPr lang="en-US" altLang="ja-JP" dirty="0" smtClean="0"/>
              <a:t>Third level</a:t>
            </a:r>
          </a:p>
          <a:p>
            <a:pPr lvl="3"/>
            <a:r>
              <a:rPr lang="en-US" altLang="ja-JP" dirty="0" smtClean="0"/>
              <a:t>Fourth level</a:t>
            </a:r>
          </a:p>
          <a:p>
            <a:pPr lvl="4"/>
            <a:r>
              <a:rPr lang="en-US" altLang="ja-JP" dirty="0" smtClean="0"/>
              <a:t>Fifth level</a:t>
            </a:r>
            <a:endParaRPr lang="ja-JP" altLang="en-US" dirty="0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648200" y="1196752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 sz="2400"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 sz="2000"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 sz="1800"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 sz="1800"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ja-JP" smtClean="0"/>
              <a:t>Click to edit Master text styles</a:t>
            </a:r>
          </a:p>
          <a:p>
            <a:pPr lvl="1"/>
            <a:r>
              <a:rPr lang="en-US" altLang="ja-JP" smtClean="0"/>
              <a:t>Second level</a:t>
            </a:r>
          </a:p>
          <a:p>
            <a:pPr lvl="2"/>
            <a:r>
              <a:rPr lang="en-US" altLang="ja-JP" smtClean="0"/>
              <a:t>Third level</a:t>
            </a:r>
          </a:p>
          <a:p>
            <a:pPr lvl="3"/>
            <a:r>
              <a:rPr lang="en-US" altLang="ja-JP" smtClean="0"/>
              <a:t>Fourth level</a:t>
            </a:r>
          </a:p>
          <a:p>
            <a:pPr lvl="4"/>
            <a:r>
              <a:rPr lang="en-US" altLang="ja-JP" smtClean="0"/>
              <a:t>Fifth level</a:t>
            </a:r>
            <a:endParaRPr lang="ja-JP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032722" y="21094"/>
            <a:ext cx="7643192" cy="458924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ja-JP" smtClean="0"/>
              <a:t>Click to edit Master title style</a:t>
            </a:r>
            <a:endParaRPr lang="ja-JP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idx="1" hasCustomPrompt="1"/>
          </p:nvPr>
        </p:nvSpPr>
        <p:spPr>
          <a:xfrm>
            <a:off x="4572000" y="1279301"/>
            <a:ext cx="4114800" cy="2257711"/>
          </a:xfrm>
          <a:prstGeom prst="rect">
            <a:avLst/>
          </a:prstGeom>
        </p:spPr>
        <p:txBody>
          <a:bodyPr/>
          <a:lstStyle>
            <a:lvl1pPr>
              <a:buFont typeface="Wingdings" pitchFamily="2" charset="2"/>
              <a:buChar char="§"/>
              <a:defRPr sz="1600" baseline="0"/>
            </a:lvl1pPr>
          </a:lstStyle>
          <a:p>
            <a:pPr lvl="0"/>
            <a:r>
              <a:rPr lang="fr-FR" altLang="ja-JP" dirty="0"/>
              <a:t>USP :</a:t>
            </a:r>
          </a:p>
          <a:p>
            <a:pPr lvl="0"/>
            <a:r>
              <a:rPr lang="fr-FR" altLang="ja-JP" dirty="0"/>
              <a:t>Target :</a:t>
            </a:r>
          </a:p>
          <a:p>
            <a:pPr lvl="0"/>
            <a:r>
              <a:rPr lang="fr-FR" altLang="ja-JP" dirty="0"/>
              <a:t>Range :</a:t>
            </a:r>
          </a:p>
          <a:p>
            <a:pPr lvl="0"/>
            <a:r>
              <a:rPr lang="fr-FR" altLang="ja-JP" dirty="0"/>
              <a:t>Planning</a:t>
            </a:r>
          </a:p>
          <a:p>
            <a:pPr lvl="0"/>
            <a:endParaRPr lang="ja-JP" altLang="en-US" dirty="0"/>
          </a:p>
        </p:txBody>
      </p:sp>
      <p:sp>
        <p:nvSpPr>
          <p:cNvPr id="4" name="コンテンツ プレースホルダー 2"/>
          <p:cNvSpPr>
            <a:spLocks noGrp="1"/>
          </p:cNvSpPr>
          <p:nvPr>
            <p:ph idx="10"/>
          </p:nvPr>
        </p:nvSpPr>
        <p:spPr>
          <a:xfrm>
            <a:off x="215516" y="1304764"/>
            <a:ext cx="41148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altLang="ja-JP" dirty="0"/>
              <a:t>Click to edit Master text styles</a:t>
            </a:r>
          </a:p>
          <a:p>
            <a:pPr lvl="1"/>
            <a:r>
              <a:rPr lang="en-US" altLang="ja-JP" dirty="0"/>
              <a:t>Second level</a:t>
            </a:r>
          </a:p>
          <a:p>
            <a:pPr lvl="2"/>
            <a:r>
              <a:rPr lang="en-US" altLang="ja-JP" dirty="0"/>
              <a:t>Third level</a:t>
            </a:r>
          </a:p>
          <a:p>
            <a:pPr lvl="3"/>
            <a:r>
              <a:rPr lang="en-US" altLang="ja-JP" dirty="0"/>
              <a:t>Fourth level</a:t>
            </a:r>
          </a:p>
          <a:p>
            <a:pPr lvl="4"/>
            <a:r>
              <a:rPr lang="en-US" altLang="ja-JP" dirty="0"/>
              <a:t>Fifth level</a:t>
            </a:r>
            <a:endParaRPr lang="ja-JP" altLang="en-US" dirty="0"/>
          </a:p>
        </p:txBody>
      </p:sp>
      <p:sp>
        <p:nvSpPr>
          <p:cNvPr id="5" name="コンテンツ プレースホルダー 2"/>
          <p:cNvSpPr>
            <a:spLocks noGrp="1"/>
          </p:cNvSpPr>
          <p:nvPr>
            <p:ph idx="11" hasCustomPrompt="1"/>
          </p:nvPr>
        </p:nvSpPr>
        <p:spPr>
          <a:xfrm>
            <a:off x="4597660" y="3573016"/>
            <a:ext cx="4114800" cy="225771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 sz="1600" baseline="0"/>
            </a:lvl1pPr>
          </a:lstStyle>
          <a:p>
            <a:pPr lvl="0"/>
            <a:r>
              <a:rPr lang="fr-FR" altLang="ja-JP" dirty="0" err="1"/>
              <a:t>Benefit</a:t>
            </a:r>
            <a:r>
              <a:rPr lang="fr-FR" altLang="ja-JP" dirty="0"/>
              <a:t> : 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8676044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5"/>
          <p:cNvSpPr>
            <a:spLocks noChangeArrowheads="1"/>
          </p:cNvSpPr>
          <p:nvPr/>
        </p:nvSpPr>
        <p:spPr bwMode="auto">
          <a:xfrm>
            <a:off x="0" y="3454"/>
            <a:ext cx="9144000" cy="500489"/>
          </a:xfrm>
          <a:prstGeom prst="rect">
            <a:avLst/>
          </a:prstGeom>
          <a:gradFill rotWithShape="1">
            <a:gsLst>
              <a:gs pos="0">
                <a:schemeClr val="tx1">
                  <a:lumMod val="65000"/>
                  <a:lumOff val="35000"/>
                </a:schemeClr>
              </a:gs>
              <a:gs pos="93000">
                <a:schemeClr val="bg1">
                  <a:lumMod val="85000"/>
                </a:schemeClr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ja-JP" altLang="en-US">
              <a:solidFill>
                <a:srgbClr val="000000"/>
              </a:solidFill>
            </a:endParaRPr>
          </a:p>
        </p:txBody>
      </p:sp>
      <p:pic>
        <p:nvPicPr>
          <p:cNvPr id="2050" name="Picture 2" descr="C:\Users\NES84020520\Desktop\NE_logo.png"/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88" y="0"/>
            <a:ext cx="841365" cy="503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 Box 5"/>
          <p:cNvSpPr txBox="1">
            <a:spLocks noChangeArrowheads="1"/>
          </p:cNvSpPr>
          <p:nvPr userDrawn="1"/>
        </p:nvSpPr>
        <p:spPr bwMode="auto">
          <a:xfrm>
            <a:off x="7812360" y="86149"/>
            <a:ext cx="1213794" cy="338554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000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 sz="1000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 sz="1000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 sz="1000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 sz="1000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>
              <a:defRPr/>
            </a:pPr>
            <a:r>
              <a:rPr lang="en-US" altLang="ja-JP" sz="1600" b="0" dirty="0" smtClean="0">
                <a:solidFill>
                  <a:srgbClr val="FF3300"/>
                </a:solidFill>
                <a:latin typeface="Times New Roman" pitchFamily="18" charset="0"/>
                <a:cs typeface="Times New Roman" pitchFamily="18" charset="0"/>
              </a:rPr>
              <a:t>Confidential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6" r:id="rId5"/>
    <p:sldLayoutId id="2147483669" r:id="rId6"/>
  </p:sldLayoutIdLst>
  <p:txStyles>
    <p:titleStyle>
      <a:lvl1pPr algn="l" rtl="0" eaLnBrk="1" fontAlgn="base" latinLnBrk="1" hangingPunct="1">
        <a:spcBef>
          <a:spcPct val="0"/>
        </a:spcBef>
        <a:spcAft>
          <a:spcPct val="0"/>
        </a:spcAft>
        <a:defRPr kumimoji="1" sz="2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latinLnBrk="1" hangingPunct="1">
        <a:spcBef>
          <a:spcPct val="0"/>
        </a:spcBef>
        <a:spcAft>
          <a:spcPct val="0"/>
        </a:spcAft>
        <a:defRPr kumimoji="1" sz="2400">
          <a:solidFill>
            <a:schemeClr val="tx1"/>
          </a:solidFill>
          <a:latin typeface="Arial" charset="0"/>
          <a:ea typeface="ＭＳ Ｐゴシック" charset="-128"/>
        </a:defRPr>
      </a:lvl2pPr>
      <a:lvl3pPr algn="l" rtl="0" eaLnBrk="1" fontAlgn="base" latinLnBrk="1" hangingPunct="1">
        <a:spcBef>
          <a:spcPct val="0"/>
        </a:spcBef>
        <a:spcAft>
          <a:spcPct val="0"/>
        </a:spcAft>
        <a:defRPr kumimoji="1" sz="2400">
          <a:solidFill>
            <a:schemeClr val="tx1"/>
          </a:solidFill>
          <a:latin typeface="Arial" charset="0"/>
          <a:ea typeface="ＭＳ Ｐゴシック" charset="-128"/>
        </a:defRPr>
      </a:lvl3pPr>
      <a:lvl4pPr algn="l" rtl="0" eaLnBrk="1" fontAlgn="base" latinLnBrk="1" hangingPunct="1">
        <a:spcBef>
          <a:spcPct val="0"/>
        </a:spcBef>
        <a:spcAft>
          <a:spcPct val="0"/>
        </a:spcAft>
        <a:defRPr kumimoji="1" sz="2400">
          <a:solidFill>
            <a:schemeClr val="tx1"/>
          </a:solidFill>
          <a:latin typeface="Arial" charset="0"/>
          <a:ea typeface="ＭＳ Ｐゴシック" charset="-128"/>
        </a:defRPr>
      </a:lvl4pPr>
      <a:lvl5pPr algn="l" rtl="0" eaLnBrk="1" fontAlgn="base" latinLnBrk="1" hangingPunct="1">
        <a:spcBef>
          <a:spcPct val="0"/>
        </a:spcBef>
        <a:spcAft>
          <a:spcPct val="0"/>
        </a:spcAft>
        <a:defRPr kumimoji="1" sz="2400">
          <a:solidFill>
            <a:schemeClr val="tx1"/>
          </a:solidFill>
          <a:latin typeface="Arial" charset="0"/>
          <a:ea typeface="ＭＳ Ｐゴシック" charset="-128"/>
        </a:defRPr>
      </a:lvl5pPr>
      <a:lvl6pPr marL="457200" algn="l" rtl="0" eaLnBrk="1" fontAlgn="base" latinLnBrk="1" hangingPunct="1">
        <a:spcBef>
          <a:spcPct val="0"/>
        </a:spcBef>
        <a:spcAft>
          <a:spcPct val="0"/>
        </a:spcAft>
        <a:defRPr kumimoji="1" sz="2400">
          <a:solidFill>
            <a:schemeClr val="tx1"/>
          </a:solidFill>
          <a:latin typeface="Arial" charset="0"/>
          <a:ea typeface="ＭＳ Ｐゴシック" charset="-128"/>
        </a:defRPr>
      </a:lvl6pPr>
      <a:lvl7pPr marL="914400" algn="l" rtl="0" eaLnBrk="1" fontAlgn="base" latinLnBrk="1" hangingPunct="1">
        <a:spcBef>
          <a:spcPct val="0"/>
        </a:spcBef>
        <a:spcAft>
          <a:spcPct val="0"/>
        </a:spcAft>
        <a:defRPr kumimoji="1" sz="2400">
          <a:solidFill>
            <a:schemeClr val="tx1"/>
          </a:solidFill>
          <a:latin typeface="Arial" charset="0"/>
          <a:ea typeface="ＭＳ Ｐゴシック" charset="-128"/>
        </a:defRPr>
      </a:lvl7pPr>
      <a:lvl8pPr marL="1371600" algn="l" rtl="0" eaLnBrk="1" fontAlgn="base" latinLnBrk="1" hangingPunct="1">
        <a:spcBef>
          <a:spcPct val="0"/>
        </a:spcBef>
        <a:spcAft>
          <a:spcPct val="0"/>
        </a:spcAft>
        <a:defRPr kumimoji="1" sz="2400">
          <a:solidFill>
            <a:schemeClr val="tx1"/>
          </a:solidFill>
          <a:latin typeface="Arial" charset="0"/>
          <a:ea typeface="ＭＳ Ｐゴシック" charset="-128"/>
        </a:defRPr>
      </a:lvl8pPr>
      <a:lvl9pPr marL="1828800" algn="l" rtl="0" eaLnBrk="1" fontAlgn="base" latinLnBrk="1" hangingPunct="1">
        <a:spcBef>
          <a:spcPct val="0"/>
        </a:spcBef>
        <a:spcAft>
          <a:spcPct val="0"/>
        </a:spcAft>
        <a:defRPr kumimoji="1" sz="2400">
          <a:solidFill>
            <a:schemeClr val="tx1"/>
          </a:solidFill>
          <a:latin typeface="Arial" charset="0"/>
          <a:ea typeface="ＭＳ Ｐゴシック" charset="-128"/>
        </a:defRPr>
      </a:lvl9pPr>
    </p:titleStyle>
    <p:bodyStyle>
      <a:lvl1pPr marL="342900" indent="-342900" algn="l" rtl="0" eaLnBrk="1" fontAlgn="base" latinLnBrk="1" hangingPunct="1">
        <a:spcBef>
          <a:spcPct val="20000"/>
        </a:spcBef>
        <a:spcAft>
          <a:spcPct val="0"/>
        </a:spcAft>
        <a:defRPr kumimoji="1" sz="20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latinLnBrk="1" hangingPunct="1">
        <a:spcBef>
          <a:spcPct val="20000"/>
        </a:spcBef>
        <a:spcAft>
          <a:spcPct val="0"/>
        </a:spcAft>
        <a:defRPr kumimoji="1" sz="20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1" fontAlgn="base" latinLnBrk="1" hangingPunct="1">
        <a:spcBef>
          <a:spcPct val="20000"/>
        </a:spcBef>
        <a:spcAft>
          <a:spcPct val="0"/>
        </a:spcAft>
        <a:defRPr kumimoji="1" sz="16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1" fontAlgn="base" latinLnBrk="1" hangingPunct="1">
        <a:spcBef>
          <a:spcPct val="20000"/>
        </a:spcBef>
        <a:spcAft>
          <a:spcPct val="0"/>
        </a:spcAft>
        <a:defRPr kumimoji="1"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1" fontAlgn="base" latinLnBrk="1" hangingPunct="1">
        <a:spcBef>
          <a:spcPct val="20000"/>
        </a:spcBef>
        <a:spcAft>
          <a:spcPct val="0"/>
        </a:spcAft>
        <a:defRPr kumimoji="1" sz="16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latinLnBrk="1" hangingPunct="1">
        <a:spcBef>
          <a:spcPct val="20000"/>
        </a:spcBef>
        <a:spcAft>
          <a:spcPct val="0"/>
        </a:spcAft>
        <a:defRPr kumimoji="1" sz="16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latinLnBrk="1" hangingPunct="1">
        <a:spcBef>
          <a:spcPct val="20000"/>
        </a:spcBef>
        <a:spcAft>
          <a:spcPct val="0"/>
        </a:spcAft>
        <a:defRPr kumimoji="1" sz="16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latinLnBrk="1" hangingPunct="1">
        <a:spcBef>
          <a:spcPct val="20000"/>
        </a:spcBef>
        <a:spcAft>
          <a:spcPct val="0"/>
        </a:spcAft>
        <a:defRPr kumimoji="1" sz="16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latinLnBrk="1" hangingPunct="1">
        <a:spcBef>
          <a:spcPct val="20000"/>
        </a:spcBef>
        <a:spcAft>
          <a:spcPct val="0"/>
        </a:spcAft>
        <a:defRPr kumimoji="1"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ja-JP"/>
      </a:defPPr>
      <a:lvl1pPr marL="0" algn="l" defTabSz="914400" rtl="0" eaLnBrk="1" latinLnBrk="1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1.png"/><Relationship Id="rId11" Type="http://schemas.openxmlformats.org/officeDocument/2006/relationships/image" Target="../media/image13.png"/><Relationship Id="rId5" Type="http://schemas.openxmlformats.org/officeDocument/2006/relationships/image" Target="../media/image91.png"/><Relationship Id="rId10" Type="http://schemas.openxmlformats.org/officeDocument/2006/relationships/image" Target="../media/image12.png"/><Relationship Id="rId4" Type="http://schemas.openxmlformats.org/officeDocument/2006/relationships/image" Target="../media/image10.png"/><Relationship Id="rId9" Type="http://schemas.openxmlformats.org/officeDocument/2006/relationships/image" Target="../media/image11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microsoft.com/office/2007/relationships/hdphoto" Target="../media/hdphoto1.wdp"/><Relationship Id="rId7" Type="http://schemas.openxmlformats.org/officeDocument/2006/relationships/image" Target="../media/image1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0.png"/><Relationship Id="rId3" Type="http://schemas.openxmlformats.org/officeDocument/2006/relationships/image" Target="../media/image9.png"/><Relationship Id="rId7" Type="http://schemas.openxmlformats.org/officeDocument/2006/relationships/image" Target="../media/image1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microsoft.com/office/2007/relationships/hdphoto" Target="../media/hdphoto1.wdp"/><Relationship Id="rId4" Type="http://schemas.openxmlformats.org/officeDocument/2006/relationships/image" Target="../media/image14.png"/><Relationship Id="rId9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9.png"/><Relationship Id="rId7" Type="http://schemas.openxmlformats.org/officeDocument/2006/relationships/image" Target="../media/image12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6" Type="http://schemas.microsoft.com/office/2007/relationships/hdphoto" Target="../media/hdphoto1.wdp"/><Relationship Id="rId5" Type="http://schemas.openxmlformats.org/officeDocument/2006/relationships/image" Target="../media/image14.png"/><Relationship Id="rId10" Type="http://schemas.openxmlformats.org/officeDocument/2006/relationships/image" Target="../media/image110.png"/><Relationship Id="rId4" Type="http://schemas.openxmlformats.org/officeDocument/2006/relationships/image" Target="../media/image17.jpeg"/><Relationship Id="rId9" Type="http://schemas.openxmlformats.org/officeDocument/2006/relationships/image" Target="../media/image10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3" Type="http://schemas.openxmlformats.org/officeDocument/2006/relationships/image" Target="../media/image9.png"/><Relationship Id="rId7" Type="http://schemas.openxmlformats.org/officeDocument/2006/relationships/image" Target="../media/image3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.png"/><Relationship Id="rId5" Type="http://schemas.microsoft.com/office/2007/relationships/hdphoto" Target="../media/hdphoto1.wdp"/><Relationship Id="rId4" Type="http://schemas.openxmlformats.org/officeDocument/2006/relationships/image" Target="../media/image14.png"/><Relationship Id="rId9" Type="http://schemas.openxmlformats.org/officeDocument/2006/relationships/image" Target="../media/image15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"/>
          <p:cNvSpPr txBox="1"/>
          <p:nvPr/>
        </p:nvSpPr>
        <p:spPr>
          <a:xfrm>
            <a:off x="467544" y="2140032"/>
            <a:ext cx="712879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4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Arial Unicode MS" panose="020B0604020202020204" pitchFamily="50" charset="-128"/>
                <a:cs typeface="Times New Roman" panose="02020603050405020304" pitchFamily="18" charset="0"/>
              </a:rPr>
              <a:t>Sensitivity</a:t>
            </a:r>
            <a:r>
              <a:rPr lang="en-US" altLang="ko-KR" sz="4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Arial Unicode MS" panose="020B0604020202020204" pitchFamily="50" charset="-128"/>
                <a:cs typeface="Times New Roman" panose="02020603050405020304" pitchFamily="18" charset="0"/>
              </a:rPr>
              <a:t> </a:t>
            </a:r>
            <a:r>
              <a:rPr lang="en-US" altLang="ko-KR" sz="4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Arial Unicode MS" panose="020B0604020202020204" pitchFamily="50" charset="-128"/>
                <a:cs typeface="Times New Roman" panose="02020603050405020304" pitchFamily="18" charset="0"/>
              </a:rPr>
              <a:t>Test </a:t>
            </a:r>
            <a:endParaRPr lang="en-US" altLang="ko-KR" sz="4400" b="1" dirty="0" smtClean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Arial Unicode MS" panose="020B0604020202020204" pitchFamily="50" charset="-128"/>
              <a:cs typeface="Times New Roman" panose="02020603050405020304" pitchFamily="18" charset="0"/>
            </a:endParaRPr>
          </a:p>
          <a:p>
            <a:r>
              <a:rPr lang="en-US" altLang="ko-KR" sz="4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Arial Unicode MS" panose="020B0604020202020204" pitchFamily="50" charset="-128"/>
                <a:cs typeface="Times New Roman" panose="02020603050405020304" pitchFamily="18" charset="0"/>
              </a:rPr>
              <a:t>Method for Distance</a:t>
            </a:r>
            <a:endParaRPr lang="en-US" altLang="ko-KR" sz="4400" b="1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Arial Unicode MS" panose="020B060402020202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5" name="TextBox 1"/>
          <p:cNvSpPr txBox="1"/>
          <p:nvPr/>
        </p:nvSpPr>
        <p:spPr>
          <a:xfrm>
            <a:off x="523299" y="3532946"/>
            <a:ext cx="48605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itchFamily="18" charset="0"/>
                <a:cs typeface="Times New Roman" pitchFamily="18" charset="0"/>
              </a:rPr>
              <a:t>19</a:t>
            </a:r>
            <a:r>
              <a:rPr lang="en-US" altLang="ja-JP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itchFamily="18" charset="0"/>
                <a:cs typeface="Times New Roman" pitchFamily="18" charset="0"/>
              </a:rPr>
              <a:t>th</a:t>
            </a:r>
            <a:r>
              <a:rPr lang="en-US" altLang="ja-JP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itchFamily="18" charset="0"/>
                <a:cs typeface="Times New Roman" pitchFamily="18" charset="0"/>
              </a:rPr>
              <a:t> March, 2018</a:t>
            </a:r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411" y="722750"/>
            <a:ext cx="7804150" cy="5853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2" name="正方形/長方形 31"/>
          <p:cNvSpPr/>
          <p:nvPr/>
        </p:nvSpPr>
        <p:spPr bwMode="auto">
          <a:xfrm>
            <a:off x="2411760" y="3429000"/>
            <a:ext cx="4248472" cy="208823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入力画面</a:t>
            </a:r>
            <a:r>
              <a:rPr kumimoji="1" lang="en-US" altLang="ja-JP" dirty="0" smtClean="0"/>
              <a:t>_2</a:t>
            </a:r>
            <a:endParaRPr kumimoji="1" lang="ja-JP" altLang="en-US" dirty="0"/>
          </a:p>
        </p:txBody>
      </p:sp>
      <p:sp>
        <p:nvSpPr>
          <p:cNvPr id="34" name="正方形/長方形 33"/>
          <p:cNvSpPr/>
          <p:nvPr/>
        </p:nvSpPr>
        <p:spPr bwMode="auto">
          <a:xfrm>
            <a:off x="3347864" y="2456892"/>
            <a:ext cx="2736304" cy="4320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sp>
        <p:nvSpPr>
          <p:cNvPr id="4" name="正方形/長方形 3"/>
          <p:cNvSpPr/>
          <p:nvPr/>
        </p:nvSpPr>
        <p:spPr bwMode="auto">
          <a:xfrm>
            <a:off x="3696105" y="2124899"/>
            <a:ext cx="884834" cy="396044"/>
          </a:xfrm>
          <a:prstGeom prst="rect">
            <a:avLst/>
          </a:prstGeom>
          <a:solidFill>
            <a:schemeClr val="accent1"/>
          </a:solidFill>
          <a:ln w="25400" cap="flat" cmpd="sng" algn="ctr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sp>
        <p:nvSpPr>
          <p:cNvPr id="7" name="正方形/長方形 6"/>
          <p:cNvSpPr/>
          <p:nvPr/>
        </p:nvSpPr>
        <p:spPr bwMode="auto">
          <a:xfrm>
            <a:off x="5493783" y="2121560"/>
            <a:ext cx="894331" cy="396044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3275856" y="2148567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S</a:t>
            </a:r>
            <a:r>
              <a:rPr kumimoji="1" lang="ja-JP" altLang="en-US" dirty="0" smtClean="0"/>
              <a:t>：</a:t>
            </a:r>
            <a:endParaRPr kumimoji="1" lang="ja-JP" altLang="en-US" dirty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5041310" y="2148567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C</a:t>
            </a:r>
            <a:r>
              <a:rPr kumimoji="1" lang="ja-JP" altLang="en-US" dirty="0" smtClean="0"/>
              <a:t>：</a:t>
            </a:r>
            <a:endParaRPr kumimoji="1" lang="ja-JP" altLang="en-US" dirty="0"/>
          </a:p>
        </p:txBody>
      </p:sp>
      <p:sp>
        <p:nvSpPr>
          <p:cNvPr id="93" name="テキスト ボックス 92"/>
          <p:cNvSpPr txBox="1"/>
          <p:nvPr/>
        </p:nvSpPr>
        <p:spPr>
          <a:xfrm>
            <a:off x="2375756" y="2059104"/>
            <a:ext cx="5950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R/</a:t>
            </a:r>
            <a:endParaRPr kumimoji="1" lang="ja-JP" alt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4" name="テキスト ボックス 93"/>
          <p:cNvSpPr txBox="1"/>
          <p:nvPr/>
        </p:nvSpPr>
        <p:spPr>
          <a:xfrm>
            <a:off x="2375756" y="2772217"/>
            <a:ext cx="5261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L/</a:t>
            </a:r>
            <a:endParaRPr kumimoji="1" lang="ja-JP" alt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0" name="テキスト ボックス 89"/>
          <p:cNvSpPr txBox="1"/>
          <p:nvPr/>
        </p:nvSpPr>
        <p:spPr>
          <a:xfrm>
            <a:off x="3696105" y="2122581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 smtClean="0">
                <a:solidFill>
                  <a:srgbClr val="99CCFF"/>
                </a:solidFill>
              </a:rPr>
              <a:t>0</a:t>
            </a:r>
            <a:endParaRPr kumimoji="1" lang="ja-JP" altLang="en-US" b="1" dirty="0">
              <a:solidFill>
                <a:srgbClr val="99CCFF"/>
              </a:solidFill>
            </a:endParaRPr>
          </a:p>
        </p:txBody>
      </p:sp>
      <p:sp>
        <p:nvSpPr>
          <p:cNvPr id="91" name="テキスト ボックス 90"/>
          <p:cNvSpPr txBox="1"/>
          <p:nvPr/>
        </p:nvSpPr>
        <p:spPr>
          <a:xfrm>
            <a:off x="4066422" y="212087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 smtClean="0">
                <a:solidFill>
                  <a:srgbClr val="99CCFF"/>
                </a:solidFill>
              </a:rPr>
              <a:t>00</a:t>
            </a:r>
            <a:endParaRPr kumimoji="1" lang="ja-JP" altLang="en-US" b="1" dirty="0">
              <a:solidFill>
                <a:srgbClr val="99CCFF"/>
              </a:solidFill>
            </a:endParaRPr>
          </a:p>
        </p:txBody>
      </p:sp>
      <p:sp>
        <p:nvSpPr>
          <p:cNvPr id="92" name="テキスト ボックス 91"/>
          <p:cNvSpPr txBox="1"/>
          <p:nvPr/>
        </p:nvSpPr>
        <p:spPr>
          <a:xfrm>
            <a:off x="5900688" y="2127448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 smtClean="0">
                <a:solidFill>
                  <a:srgbClr val="99CCFF"/>
                </a:solidFill>
              </a:rPr>
              <a:t>00</a:t>
            </a:r>
            <a:endParaRPr kumimoji="1" lang="ja-JP" altLang="en-US" b="1" dirty="0">
              <a:solidFill>
                <a:srgbClr val="99CCFF"/>
              </a:solidFill>
            </a:endParaRPr>
          </a:p>
        </p:txBody>
      </p:sp>
      <p:sp>
        <p:nvSpPr>
          <p:cNvPr id="95" name="テキスト ボックス 94"/>
          <p:cNvSpPr txBox="1"/>
          <p:nvPr/>
        </p:nvSpPr>
        <p:spPr>
          <a:xfrm>
            <a:off x="5499040" y="213569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 smtClean="0">
                <a:solidFill>
                  <a:srgbClr val="99CCFF"/>
                </a:solidFill>
              </a:rPr>
              <a:t>0</a:t>
            </a:r>
            <a:endParaRPr kumimoji="1" lang="ja-JP" altLang="en-US" b="1" dirty="0">
              <a:solidFill>
                <a:srgbClr val="99CCFF"/>
              </a:solidFill>
            </a:endParaRPr>
          </a:p>
        </p:txBody>
      </p:sp>
      <p:sp>
        <p:nvSpPr>
          <p:cNvPr id="104" name="円/楕円 103"/>
          <p:cNvSpPr>
            <a:spLocks noChangeAspect="1"/>
          </p:cNvSpPr>
          <p:nvPr/>
        </p:nvSpPr>
        <p:spPr bwMode="auto">
          <a:xfrm>
            <a:off x="4036455" y="2377222"/>
            <a:ext cx="72000" cy="72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sp>
        <p:nvSpPr>
          <p:cNvPr id="105" name="円/楕円 104"/>
          <p:cNvSpPr>
            <a:spLocks noChangeAspect="1"/>
          </p:cNvSpPr>
          <p:nvPr/>
        </p:nvSpPr>
        <p:spPr bwMode="auto">
          <a:xfrm>
            <a:off x="5843631" y="2373883"/>
            <a:ext cx="72000" cy="72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sp>
        <p:nvSpPr>
          <p:cNvPr id="107" name="正方形/長方形 106"/>
          <p:cNvSpPr/>
          <p:nvPr/>
        </p:nvSpPr>
        <p:spPr bwMode="auto">
          <a:xfrm>
            <a:off x="3696105" y="2828919"/>
            <a:ext cx="884834" cy="396044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sp>
        <p:nvSpPr>
          <p:cNvPr id="108" name="正方形/長方形 107"/>
          <p:cNvSpPr/>
          <p:nvPr/>
        </p:nvSpPr>
        <p:spPr bwMode="auto">
          <a:xfrm>
            <a:off x="5493783" y="2825580"/>
            <a:ext cx="894331" cy="396044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sp>
        <p:nvSpPr>
          <p:cNvPr id="109" name="テキスト ボックス 108"/>
          <p:cNvSpPr txBox="1"/>
          <p:nvPr/>
        </p:nvSpPr>
        <p:spPr>
          <a:xfrm>
            <a:off x="3275856" y="2852587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S</a:t>
            </a:r>
            <a:r>
              <a:rPr kumimoji="1" lang="ja-JP" altLang="en-US" dirty="0" smtClean="0"/>
              <a:t>：</a:t>
            </a:r>
            <a:endParaRPr kumimoji="1" lang="ja-JP" altLang="en-US" dirty="0"/>
          </a:p>
        </p:txBody>
      </p:sp>
      <p:sp>
        <p:nvSpPr>
          <p:cNvPr id="110" name="テキスト ボックス 109"/>
          <p:cNvSpPr txBox="1"/>
          <p:nvPr/>
        </p:nvSpPr>
        <p:spPr>
          <a:xfrm>
            <a:off x="5041310" y="2852587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C</a:t>
            </a:r>
            <a:r>
              <a:rPr kumimoji="1" lang="ja-JP" altLang="en-US" dirty="0" smtClean="0"/>
              <a:t>：</a:t>
            </a:r>
            <a:endParaRPr kumimoji="1" lang="ja-JP" altLang="en-US" dirty="0"/>
          </a:p>
        </p:txBody>
      </p:sp>
      <p:sp>
        <p:nvSpPr>
          <p:cNvPr id="113" name="テキスト ボックス 112"/>
          <p:cNvSpPr txBox="1"/>
          <p:nvPr/>
        </p:nvSpPr>
        <p:spPr>
          <a:xfrm>
            <a:off x="3696105" y="2826601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 smtClean="0">
                <a:solidFill>
                  <a:srgbClr val="99CCFF"/>
                </a:solidFill>
              </a:rPr>
              <a:t>0</a:t>
            </a:r>
            <a:endParaRPr kumimoji="1" lang="ja-JP" altLang="en-US" b="1" dirty="0">
              <a:solidFill>
                <a:srgbClr val="99CCFF"/>
              </a:solidFill>
            </a:endParaRPr>
          </a:p>
        </p:txBody>
      </p:sp>
      <p:sp>
        <p:nvSpPr>
          <p:cNvPr id="114" name="テキスト ボックス 113"/>
          <p:cNvSpPr txBox="1"/>
          <p:nvPr/>
        </p:nvSpPr>
        <p:spPr>
          <a:xfrm>
            <a:off x="4066422" y="282489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 smtClean="0">
                <a:solidFill>
                  <a:srgbClr val="99CCFF"/>
                </a:solidFill>
              </a:rPr>
              <a:t>00</a:t>
            </a:r>
            <a:endParaRPr kumimoji="1" lang="ja-JP" altLang="en-US" b="1" dirty="0">
              <a:solidFill>
                <a:srgbClr val="99CCFF"/>
              </a:solidFill>
            </a:endParaRPr>
          </a:p>
        </p:txBody>
      </p:sp>
      <p:sp>
        <p:nvSpPr>
          <p:cNvPr id="115" name="テキスト ボックス 114"/>
          <p:cNvSpPr txBox="1"/>
          <p:nvPr/>
        </p:nvSpPr>
        <p:spPr>
          <a:xfrm>
            <a:off x="5900688" y="2831468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 smtClean="0">
                <a:solidFill>
                  <a:srgbClr val="99CCFF"/>
                </a:solidFill>
              </a:rPr>
              <a:t>00</a:t>
            </a:r>
            <a:endParaRPr kumimoji="1" lang="ja-JP" altLang="en-US" b="1" dirty="0">
              <a:solidFill>
                <a:srgbClr val="99CCFF"/>
              </a:solidFill>
            </a:endParaRPr>
          </a:p>
        </p:txBody>
      </p:sp>
      <p:sp>
        <p:nvSpPr>
          <p:cNvPr id="116" name="テキスト ボックス 115"/>
          <p:cNvSpPr txBox="1"/>
          <p:nvPr/>
        </p:nvSpPr>
        <p:spPr>
          <a:xfrm>
            <a:off x="5499040" y="283971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 smtClean="0">
                <a:solidFill>
                  <a:srgbClr val="99CCFF"/>
                </a:solidFill>
              </a:rPr>
              <a:t>0</a:t>
            </a:r>
            <a:endParaRPr kumimoji="1" lang="ja-JP" altLang="en-US" b="1" dirty="0">
              <a:solidFill>
                <a:srgbClr val="99CCFF"/>
              </a:solidFill>
            </a:endParaRPr>
          </a:p>
        </p:txBody>
      </p:sp>
      <p:sp>
        <p:nvSpPr>
          <p:cNvPr id="119" name="円/楕円 118"/>
          <p:cNvSpPr>
            <a:spLocks noChangeAspect="1"/>
          </p:cNvSpPr>
          <p:nvPr/>
        </p:nvSpPr>
        <p:spPr bwMode="auto">
          <a:xfrm>
            <a:off x="4036455" y="3081242"/>
            <a:ext cx="72000" cy="72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sp>
        <p:nvSpPr>
          <p:cNvPr id="120" name="円/楕円 119"/>
          <p:cNvSpPr>
            <a:spLocks noChangeAspect="1"/>
          </p:cNvSpPr>
          <p:nvPr/>
        </p:nvSpPr>
        <p:spPr bwMode="auto">
          <a:xfrm>
            <a:off x="5843631" y="3077903"/>
            <a:ext cx="72000" cy="72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sp>
        <p:nvSpPr>
          <p:cNvPr id="122" name="正方形/長方形 121"/>
          <p:cNvSpPr/>
          <p:nvPr/>
        </p:nvSpPr>
        <p:spPr bwMode="auto">
          <a:xfrm>
            <a:off x="707225" y="4420632"/>
            <a:ext cx="7681199" cy="208823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cxnSp>
        <p:nvCxnSpPr>
          <p:cNvPr id="53" name="直線コネクタ 52"/>
          <p:cNvCxnSpPr/>
          <p:nvPr/>
        </p:nvCxnSpPr>
        <p:spPr bwMode="auto">
          <a:xfrm>
            <a:off x="655411" y="4420632"/>
            <a:ext cx="7733013" cy="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0" name="テキスト ボックス 39"/>
          <p:cNvSpPr txBox="1"/>
          <p:nvPr/>
        </p:nvSpPr>
        <p:spPr>
          <a:xfrm>
            <a:off x="3456842" y="1053857"/>
            <a:ext cx="2601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現在ご使用のメガネ度数</a:t>
            </a:r>
            <a:endParaRPr kumimoji="1" lang="ja-JP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1" name="正方形/長方形 40"/>
          <p:cNvSpPr/>
          <p:nvPr/>
        </p:nvSpPr>
        <p:spPr bwMode="auto">
          <a:xfrm>
            <a:off x="4745512" y="4905369"/>
            <a:ext cx="659091" cy="1367947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sp>
        <p:nvSpPr>
          <p:cNvPr id="42" name="テキスト ボックス 41"/>
          <p:cNvSpPr txBox="1"/>
          <p:nvPr/>
        </p:nvSpPr>
        <p:spPr>
          <a:xfrm>
            <a:off x="4844426" y="5038265"/>
            <a:ext cx="470000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00</a:t>
            </a:r>
          </a:p>
          <a:p>
            <a:r>
              <a:rPr kumimoji="1" lang="en-US" altLang="ja-JP" sz="2000" b="1" dirty="0" smtClean="0"/>
              <a:t>25</a:t>
            </a:r>
          </a:p>
          <a:p>
            <a:r>
              <a:rPr kumimoji="1" lang="en-US" altLang="ja-JP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50</a:t>
            </a:r>
          </a:p>
          <a:p>
            <a:r>
              <a:rPr kumimoji="1" lang="en-US" altLang="ja-JP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75</a:t>
            </a:r>
          </a:p>
        </p:txBody>
      </p:sp>
      <p:sp>
        <p:nvSpPr>
          <p:cNvPr id="43" name="正方形/長方形 42"/>
          <p:cNvSpPr/>
          <p:nvPr/>
        </p:nvSpPr>
        <p:spPr bwMode="auto">
          <a:xfrm>
            <a:off x="4089500" y="4617132"/>
            <a:ext cx="336491" cy="18002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sp>
        <p:nvSpPr>
          <p:cNvPr id="44" name="テキスト ボックス 43"/>
          <p:cNvSpPr txBox="1"/>
          <p:nvPr/>
        </p:nvSpPr>
        <p:spPr>
          <a:xfrm>
            <a:off x="4061436" y="5085950"/>
            <a:ext cx="397866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+1</a:t>
            </a:r>
          </a:p>
          <a:p>
            <a:r>
              <a:rPr kumimoji="1" lang="en-US" altLang="ja-JP" sz="2000" b="1" dirty="0" smtClean="0"/>
              <a:t> 0</a:t>
            </a:r>
          </a:p>
          <a:p>
            <a:r>
              <a:rPr kumimoji="1" lang="en-US" altLang="ja-JP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-1</a:t>
            </a:r>
          </a:p>
        </p:txBody>
      </p:sp>
      <p:sp>
        <p:nvSpPr>
          <p:cNvPr id="45" name="テキスト ボックス 44"/>
          <p:cNvSpPr txBox="1"/>
          <p:nvPr/>
        </p:nvSpPr>
        <p:spPr>
          <a:xfrm rot="5400000">
            <a:off x="4156873" y="4894808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…</a:t>
            </a:r>
            <a:endParaRPr kumimoji="1" lang="en-US" altLang="ja-JP" sz="16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6" name="テキスト ボックス 45"/>
          <p:cNvSpPr txBox="1"/>
          <p:nvPr/>
        </p:nvSpPr>
        <p:spPr>
          <a:xfrm rot="5400000">
            <a:off x="4154760" y="5764658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…</a:t>
            </a:r>
            <a:endParaRPr kumimoji="1" lang="en-US" altLang="ja-JP" sz="16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7" name="円/楕円 46"/>
          <p:cNvSpPr>
            <a:spLocks noChangeAspect="1"/>
          </p:cNvSpPr>
          <p:nvPr/>
        </p:nvSpPr>
        <p:spPr bwMode="auto">
          <a:xfrm>
            <a:off x="4529496" y="5553236"/>
            <a:ext cx="72000" cy="72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sp>
        <p:nvSpPr>
          <p:cNvPr id="48" name="テキスト ボックス 47"/>
          <p:cNvSpPr txBox="1"/>
          <p:nvPr/>
        </p:nvSpPr>
        <p:spPr>
          <a:xfrm>
            <a:off x="4031940" y="4605434"/>
            <a:ext cx="4876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+15</a:t>
            </a:r>
          </a:p>
        </p:txBody>
      </p:sp>
      <p:sp>
        <p:nvSpPr>
          <p:cNvPr id="49" name="テキスト ボックス 48"/>
          <p:cNvSpPr txBox="1"/>
          <p:nvPr/>
        </p:nvSpPr>
        <p:spPr>
          <a:xfrm>
            <a:off x="4050355" y="6090400"/>
            <a:ext cx="4427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-18</a:t>
            </a:r>
          </a:p>
        </p:txBody>
      </p:sp>
    </p:spTree>
    <p:extLst>
      <p:ext uri="{BB962C8B-B14F-4D97-AF65-F5344CB8AC3E}">
        <p14:creationId xmlns:p14="http://schemas.microsoft.com/office/powerpoint/2010/main" val="172400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411" y="722750"/>
            <a:ext cx="7804150" cy="5853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2" name="正方形/長方形 31"/>
          <p:cNvSpPr/>
          <p:nvPr/>
        </p:nvSpPr>
        <p:spPr bwMode="auto">
          <a:xfrm>
            <a:off x="2411760" y="3429000"/>
            <a:ext cx="4248472" cy="208823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入力画面</a:t>
            </a:r>
            <a:r>
              <a:rPr kumimoji="1" lang="en-US" altLang="ja-JP" dirty="0" smtClean="0"/>
              <a:t>_2</a:t>
            </a:r>
            <a:endParaRPr kumimoji="1" lang="ja-JP" altLang="en-US" dirty="0"/>
          </a:p>
        </p:txBody>
      </p:sp>
      <p:sp>
        <p:nvSpPr>
          <p:cNvPr id="34" name="正方形/長方形 33"/>
          <p:cNvSpPr/>
          <p:nvPr/>
        </p:nvSpPr>
        <p:spPr bwMode="auto">
          <a:xfrm>
            <a:off x="3347864" y="2456892"/>
            <a:ext cx="2736304" cy="4320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sp>
        <p:nvSpPr>
          <p:cNvPr id="4" name="正方形/長方形 3"/>
          <p:cNvSpPr/>
          <p:nvPr/>
        </p:nvSpPr>
        <p:spPr bwMode="auto">
          <a:xfrm>
            <a:off x="3696105" y="2124899"/>
            <a:ext cx="884834" cy="396044"/>
          </a:xfrm>
          <a:prstGeom prst="rect">
            <a:avLst/>
          </a:prstGeom>
          <a:solidFill>
            <a:schemeClr val="accent1"/>
          </a:solidFill>
          <a:ln w="25400" cap="flat" cmpd="sng" algn="ctr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sp>
        <p:nvSpPr>
          <p:cNvPr id="7" name="正方形/長方形 6"/>
          <p:cNvSpPr/>
          <p:nvPr/>
        </p:nvSpPr>
        <p:spPr bwMode="auto">
          <a:xfrm>
            <a:off x="5493783" y="2121560"/>
            <a:ext cx="894331" cy="396044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3275856" y="2148567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S</a:t>
            </a:r>
            <a:r>
              <a:rPr kumimoji="1" lang="ja-JP" altLang="en-US" dirty="0" smtClean="0"/>
              <a:t>：</a:t>
            </a:r>
            <a:endParaRPr kumimoji="1" lang="ja-JP" altLang="en-US" dirty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5041310" y="2148567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C</a:t>
            </a:r>
            <a:r>
              <a:rPr kumimoji="1" lang="ja-JP" altLang="en-US" dirty="0" smtClean="0"/>
              <a:t>：</a:t>
            </a:r>
            <a:endParaRPr kumimoji="1" lang="ja-JP" altLang="en-US" dirty="0"/>
          </a:p>
        </p:txBody>
      </p:sp>
      <p:sp>
        <p:nvSpPr>
          <p:cNvPr id="93" name="テキスト ボックス 92"/>
          <p:cNvSpPr txBox="1"/>
          <p:nvPr/>
        </p:nvSpPr>
        <p:spPr>
          <a:xfrm>
            <a:off x="2375756" y="2059104"/>
            <a:ext cx="5950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R/</a:t>
            </a:r>
            <a:endParaRPr kumimoji="1" lang="ja-JP" alt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4" name="テキスト ボックス 93"/>
          <p:cNvSpPr txBox="1"/>
          <p:nvPr/>
        </p:nvSpPr>
        <p:spPr>
          <a:xfrm>
            <a:off x="2375756" y="2772217"/>
            <a:ext cx="5261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L/</a:t>
            </a:r>
            <a:endParaRPr kumimoji="1" lang="ja-JP" alt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0" name="テキスト ボックス 89"/>
          <p:cNvSpPr txBox="1"/>
          <p:nvPr/>
        </p:nvSpPr>
        <p:spPr>
          <a:xfrm>
            <a:off x="3696105" y="2122581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 smtClean="0">
                <a:solidFill>
                  <a:srgbClr val="99CCFF"/>
                </a:solidFill>
              </a:rPr>
              <a:t>0</a:t>
            </a:r>
            <a:endParaRPr kumimoji="1" lang="ja-JP" altLang="en-US" b="1" dirty="0">
              <a:solidFill>
                <a:srgbClr val="99CCFF"/>
              </a:solidFill>
            </a:endParaRPr>
          </a:p>
        </p:txBody>
      </p:sp>
      <p:sp>
        <p:nvSpPr>
          <p:cNvPr id="91" name="テキスト ボックス 90"/>
          <p:cNvSpPr txBox="1"/>
          <p:nvPr/>
        </p:nvSpPr>
        <p:spPr>
          <a:xfrm>
            <a:off x="4066422" y="212087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 smtClean="0">
                <a:solidFill>
                  <a:srgbClr val="99CCFF"/>
                </a:solidFill>
              </a:rPr>
              <a:t>00</a:t>
            </a:r>
            <a:endParaRPr kumimoji="1" lang="ja-JP" altLang="en-US" b="1" dirty="0">
              <a:solidFill>
                <a:srgbClr val="99CCFF"/>
              </a:solidFill>
            </a:endParaRPr>
          </a:p>
        </p:txBody>
      </p:sp>
      <p:sp>
        <p:nvSpPr>
          <p:cNvPr id="92" name="テキスト ボックス 91"/>
          <p:cNvSpPr txBox="1"/>
          <p:nvPr/>
        </p:nvSpPr>
        <p:spPr>
          <a:xfrm>
            <a:off x="5900688" y="2127448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 smtClean="0">
                <a:solidFill>
                  <a:srgbClr val="99CCFF"/>
                </a:solidFill>
              </a:rPr>
              <a:t>00</a:t>
            </a:r>
            <a:endParaRPr kumimoji="1" lang="ja-JP" altLang="en-US" b="1" dirty="0">
              <a:solidFill>
                <a:srgbClr val="99CCFF"/>
              </a:solidFill>
            </a:endParaRPr>
          </a:p>
        </p:txBody>
      </p:sp>
      <p:sp>
        <p:nvSpPr>
          <p:cNvPr id="95" name="テキスト ボックス 94"/>
          <p:cNvSpPr txBox="1"/>
          <p:nvPr/>
        </p:nvSpPr>
        <p:spPr>
          <a:xfrm>
            <a:off x="5499040" y="213569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 smtClean="0">
                <a:solidFill>
                  <a:srgbClr val="99CCFF"/>
                </a:solidFill>
              </a:rPr>
              <a:t>0</a:t>
            </a:r>
            <a:endParaRPr kumimoji="1" lang="ja-JP" altLang="en-US" b="1" dirty="0">
              <a:solidFill>
                <a:srgbClr val="99CCFF"/>
              </a:solidFill>
            </a:endParaRPr>
          </a:p>
        </p:txBody>
      </p:sp>
      <p:sp>
        <p:nvSpPr>
          <p:cNvPr id="104" name="円/楕円 103"/>
          <p:cNvSpPr>
            <a:spLocks noChangeAspect="1"/>
          </p:cNvSpPr>
          <p:nvPr/>
        </p:nvSpPr>
        <p:spPr bwMode="auto">
          <a:xfrm>
            <a:off x="4036455" y="2377222"/>
            <a:ext cx="72000" cy="72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sp>
        <p:nvSpPr>
          <p:cNvPr id="105" name="円/楕円 104"/>
          <p:cNvSpPr>
            <a:spLocks noChangeAspect="1"/>
          </p:cNvSpPr>
          <p:nvPr/>
        </p:nvSpPr>
        <p:spPr bwMode="auto">
          <a:xfrm>
            <a:off x="5843631" y="2373883"/>
            <a:ext cx="72000" cy="72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sp>
        <p:nvSpPr>
          <p:cNvPr id="107" name="正方形/長方形 106"/>
          <p:cNvSpPr/>
          <p:nvPr/>
        </p:nvSpPr>
        <p:spPr bwMode="auto">
          <a:xfrm>
            <a:off x="3696105" y="2828919"/>
            <a:ext cx="884834" cy="396044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sp>
        <p:nvSpPr>
          <p:cNvPr id="108" name="正方形/長方形 107"/>
          <p:cNvSpPr/>
          <p:nvPr/>
        </p:nvSpPr>
        <p:spPr bwMode="auto">
          <a:xfrm>
            <a:off x="5493783" y="2825580"/>
            <a:ext cx="894331" cy="396044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sp>
        <p:nvSpPr>
          <p:cNvPr id="109" name="テキスト ボックス 108"/>
          <p:cNvSpPr txBox="1"/>
          <p:nvPr/>
        </p:nvSpPr>
        <p:spPr>
          <a:xfrm>
            <a:off x="3275856" y="2852587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S</a:t>
            </a:r>
            <a:r>
              <a:rPr kumimoji="1" lang="ja-JP" altLang="en-US" dirty="0" smtClean="0"/>
              <a:t>：</a:t>
            </a:r>
            <a:endParaRPr kumimoji="1" lang="ja-JP" altLang="en-US" dirty="0"/>
          </a:p>
        </p:txBody>
      </p:sp>
      <p:sp>
        <p:nvSpPr>
          <p:cNvPr id="110" name="テキスト ボックス 109"/>
          <p:cNvSpPr txBox="1"/>
          <p:nvPr/>
        </p:nvSpPr>
        <p:spPr>
          <a:xfrm>
            <a:off x="5041310" y="2852587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C</a:t>
            </a:r>
            <a:r>
              <a:rPr kumimoji="1" lang="ja-JP" altLang="en-US" dirty="0" smtClean="0"/>
              <a:t>：</a:t>
            </a:r>
            <a:endParaRPr kumimoji="1" lang="ja-JP" altLang="en-US" dirty="0"/>
          </a:p>
        </p:txBody>
      </p:sp>
      <p:sp>
        <p:nvSpPr>
          <p:cNvPr id="113" name="テキスト ボックス 112"/>
          <p:cNvSpPr txBox="1"/>
          <p:nvPr/>
        </p:nvSpPr>
        <p:spPr>
          <a:xfrm>
            <a:off x="3696105" y="2826601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 smtClean="0">
                <a:solidFill>
                  <a:srgbClr val="99CCFF"/>
                </a:solidFill>
              </a:rPr>
              <a:t>0</a:t>
            </a:r>
            <a:endParaRPr kumimoji="1" lang="ja-JP" altLang="en-US" b="1" dirty="0">
              <a:solidFill>
                <a:srgbClr val="99CCFF"/>
              </a:solidFill>
            </a:endParaRPr>
          </a:p>
        </p:txBody>
      </p:sp>
      <p:sp>
        <p:nvSpPr>
          <p:cNvPr id="114" name="テキスト ボックス 113"/>
          <p:cNvSpPr txBox="1"/>
          <p:nvPr/>
        </p:nvSpPr>
        <p:spPr>
          <a:xfrm>
            <a:off x="4066422" y="282489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 smtClean="0">
                <a:solidFill>
                  <a:srgbClr val="99CCFF"/>
                </a:solidFill>
              </a:rPr>
              <a:t>00</a:t>
            </a:r>
            <a:endParaRPr kumimoji="1" lang="ja-JP" altLang="en-US" b="1" dirty="0">
              <a:solidFill>
                <a:srgbClr val="99CCFF"/>
              </a:solidFill>
            </a:endParaRPr>
          </a:p>
        </p:txBody>
      </p:sp>
      <p:sp>
        <p:nvSpPr>
          <p:cNvPr id="115" name="テキスト ボックス 114"/>
          <p:cNvSpPr txBox="1"/>
          <p:nvPr/>
        </p:nvSpPr>
        <p:spPr>
          <a:xfrm>
            <a:off x="5900688" y="2831468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 smtClean="0">
                <a:solidFill>
                  <a:srgbClr val="99CCFF"/>
                </a:solidFill>
              </a:rPr>
              <a:t>00</a:t>
            </a:r>
            <a:endParaRPr kumimoji="1" lang="ja-JP" altLang="en-US" b="1" dirty="0">
              <a:solidFill>
                <a:srgbClr val="99CCFF"/>
              </a:solidFill>
            </a:endParaRPr>
          </a:p>
        </p:txBody>
      </p:sp>
      <p:sp>
        <p:nvSpPr>
          <p:cNvPr id="116" name="テキスト ボックス 115"/>
          <p:cNvSpPr txBox="1"/>
          <p:nvPr/>
        </p:nvSpPr>
        <p:spPr>
          <a:xfrm>
            <a:off x="5499040" y="283971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 smtClean="0">
                <a:solidFill>
                  <a:srgbClr val="99CCFF"/>
                </a:solidFill>
              </a:rPr>
              <a:t>0</a:t>
            </a:r>
            <a:endParaRPr kumimoji="1" lang="ja-JP" altLang="en-US" b="1" dirty="0">
              <a:solidFill>
                <a:srgbClr val="99CCFF"/>
              </a:solidFill>
            </a:endParaRPr>
          </a:p>
        </p:txBody>
      </p:sp>
      <p:sp>
        <p:nvSpPr>
          <p:cNvPr id="119" name="円/楕円 118"/>
          <p:cNvSpPr>
            <a:spLocks noChangeAspect="1"/>
          </p:cNvSpPr>
          <p:nvPr/>
        </p:nvSpPr>
        <p:spPr bwMode="auto">
          <a:xfrm>
            <a:off x="4036455" y="3081242"/>
            <a:ext cx="72000" cy="72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sp>
        <p:nvSpPr>
          <p:cNvPr id="120" name="円/楕円 119"/>
          <p:cNvSpPr>
            <a:spLocks noChangeAspect="1"/>
          </p:cNvSpPr>
          <p:nvPr/>
        </p:nvSpPr>
        <p:spPr bwMode="auto">
          <a:xfrm>
            <a:off x="5843631" y="3077903"/>
            <a:ext cx="72000" cy="72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sp>
        <p:nvSpPr>
          <p:cNvPr id="122" name="正方形/長方形 121"/>
          <p:cNvSpPr/>
          <p:nvPr/>
        </p:nvSpPr>
        <p:spPr bwMode="auto">
          <a:xfrm>
            <a:off x="707225" y="4420632"/>
            <a:ext cx="7681199" cy="208823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cxnSp>
        <p:nvCxnSpPr>
          <p:cNvPr id="53" name="直線コネクタ 52"/>
          <p:cNvCxnSpPr/>
          <p:nvPr/>
        </p:nvCxnSpPr>
        <p:spPr bwMode="auto">
          <a:xfrm>
            <a:off x="655411" y="4420632"/>
            <a:ext cx="7733013" cy="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1" name="正方形/長方形 40"/>
          <p:cNvSpPr/>
          <p:nvPr/>
        </p:nvSpPr>
        <p:spPr bwMode="auto">
          <a:xfrm>
            <a:off x="4745512" y="4905369"/>
            <a:ext cx="659091" cy="1367947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sp>
        <p:nvSpPr>
          <p:cNvPr id="42" name="テキスト ボックス 41"/>
          <p:cNvSpPr txBox="1"/>
          <p:nvPr/>
        </p:nvSpPr>
        <p:spPr>
          <a:xfrm>
            <a:off x="4844426" y="5038265"/>
            <a:ext cx="470000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00</a:t>
            </a:r>
          </a:p>
          <a:p>
            <a:r>
              <a:rPr kumimoji="1" lang="en-US" altLang="ja-JP" sz="2000" b="1" dirty="0" smtClean="0"/>
              <a:t>25</a:t>
            </a:r>
          </a:p>
          <a:p>
            <a:r>
              <a:rPr kumimoji="1" lang="en-US" altLang="ja-JP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50</a:t>
            </a:r>
          </a:p>
          <a:p>
            <a:r>
              <a:rPr kumimoji="1" lang="en-US" altLang="ja-JP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75</a:t>
            </a:r>
          </a:p>
        </p:txBody>
      </p:sp>
      <p:sp>
        <p:nvSpPr>
          <p:cNvPr id="43" name="正方形/長方形 42"/>
          <p:cNvSpPr/>
          <p:nvPr/>
        </p:nvSpPr>
        <p:spPr bwMode="auto">
          <a:xfrm>
            <a:off x="4089500" y="4617132"/>
            <a:ext cx="336491" cy="18002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sp>
        <p:nvSpPr>
          <p:cNvPr id="44" name="テキスト ボックス 43"/>
          <p:cNvSpPr txBox="1"/>
          <p:nvPr/>
        </p:nvSpPr>
        <p:spPr>
          <a:xfrm>
            <a:off x="4061436" y="5085950"/>
            <a:ext cx="397866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+1</a:t>
            </a:r>
          </a:p>
          <a:p>
            <a:r>
              <a:rPr kumimoji="1" lang="en-US" altLang="ja-JP" sz="2000" b="1" dirty="0" smtClean="0"/>
              <a:t> 0</a:t>
            </a:r>
          </a:p>
          <a:p>
            <a:r>
              <a:rPr kumimoji="1" lang="en-US" altLang="ja-JP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-1</a:t>
            </a:r>
          </a:p>
        </p:txBody>
      </p:sp>
      <p:sp>
        <p:nvSpPr>
          <p:cNvPr id="45" name="テキスト ボックス 44"/>
          <p:cNvSpPr txBox="1"/>
          <p:nvPr/>
        </p:nvSpPr>
        <p:spPr>
          <a:xfrm rot="5400000">
            <a:off x="4156873" y="4894808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…</a:t>
            </a:r>
            <a:endParaRPr kumimoji="1" lang="en-US" altLang="ja-JP" sz="16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6" name="テキスト ボックス 45"/>
          <p:cNvSpPr txBox="1"/>
          <p:nvPr/>
        </p:nvSpPr>
        <p:spPr>
          <a:xfrm rot="5400000">
            <a:off x="4154760" y="5764658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…</a:t>
            </a:r>
            <a:endParaRPr kumimoji="1" lang="en-US" altLang="ja-JP" sz="16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7" name="円/楕円 46"/>
          <p:cNvSpPr>
            <a:spLocks noChangeAspect="1"/>
          </p:cNvSpPr>
          <p:nvPr/>
        </p:nvSpPr>
        <p:spPr bwMode="auto">
          <a:xfrm>
            <a:off x="4529496" y="5553236"/>
            <a:ext cx="72000" cy="72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sp>
        <p:nvSpPr>
          <p:cNvPr id="48" name="テキスト ボックス 47"/>
          <p:cNvSpPr txBox="1"/>
          <p:nvPr/>
        </p:nvSpPr>
        <p:spPr>
          <a:xfrm>
            <a:off x="4031940" y="4605434"/>
            <a:ext cx="4876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+15</a:t>
            </a:r>
          </a:p>
        </p:txBody>
      </p:sp>
      <p:sp>
        <p:nvSpPr>
          <p:cNvPr id="49" name="テキスト ボックス 48"/>
          <p:cNvSpPr txBox="1"/>
          <p:nvPr/>
        </p:nvSpPr>
        <p:spPr>
          <a:xfrm>
            <a:off x="4050355" y="6090400"/>
            <a:ext cx="4427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-18</a:t>
            </a:r>
          </a:p>
        </p:txBody>
      </p:sp>
      <p:sp>
        <p:nvSpPr>
          <p:cNvPr id="50" name="テキスト ボックス 49"/>
          <p:cNvSpPr txBox="1"/>
          <p:nvPr/>
        </p:nvSpPr>
        <p:spPr>
          <a:xfrm>
            <a:off x="2680437" y="1077711"/>
            <a:ext cx="40318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YOUR  CURRENT   PRESCRIPTION</a:t>
            </a:r>
            <a:endParaRPr kumimoji="1" lang="ja-JP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0930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テスト前の距離確認画面</a:t>
            </a:r>
            <a:r>
              <a:rPr kumimoji="1" lang="en-US" altLang="ja-JP" dirty="0" smtClean="0"/>
              <a:t>(</a:t>
            </a:r>
            <a:r>
              <a:rPr kumimoji="1" lang="ja-JP" altLang="en-US" dirty="0" smtClean="0"/>
              <a:t>遠方</a:t>
            </a:r>
            <a:r>
              <a:rPr kumimoji="1" lang="en-US" altLang="ja-JP" dirty="0" smtClean="0"/>
              <a:t>)</a:t>
            </a:r>
            <a:endParaRPr kumimoji="1" lang="ja-JP" alt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411" y="721724"/>
            <a:ext cx="7804150" cy="5853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正方形/長方形 4"/>
          <p:cNvSpPr/>
          <p:nvPr/>
        </p:nvSpPr>
        <p:spPr bwMode="auto">
          <a:xfrm>
            <a:off x="2397246" y="3422024"/>
            <a:ext cx="4248472" cy="208823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sp>
        <p:nvSpPr>
          <p:cNvPr id="8" name="正方形/長方形 7"/>
          <p:cNvSpPr/>
          <p:nvPr/>
        </p:nvSpPr>
        <p:spPr bwMode="auto">
          <a:xfrm>
            <a:off x="3333350" y="2377908"/>
            <a:ext cx="2736304" cy="4320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pic>
        <p:nvPicPr>
          <p:cNvPr id="2052" name="Picture 4" descr="C:\Users\kchujo\Downloads\Landolt_ring_0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48" t="11704" r="11047" b="11307"/>
          <a:stretch/>
        </p:blipFill>
        <p:spPr bwMode="auto">
          <a:xfrm>
            <a:off x="4262793" y="3568419"/>
            <a:ext cx="780272" cy="775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テキスト ボックス 5"/>
          <p:cNvSpPr txBox="1"/>
          <p:nvPr/>
        </p:nvSpPr>
        <p:spPr>
          <a:xfrm>
            <a:off x="1133427" y="1849643"/>
            <a:ext cx="6974986" cy="1692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dirty="0" smtClean="0"/>
              <a:t>それではテストを開始します。</a:t>
            </a:r>
            <a:endParaRPr kumimoji="1" lang="en-US" altLang="ja-JP" dirty="0" smtClean="0"/>
          </a:p>
          <a:p>
            <a:pPr algn="ctr"/>
            <a:r>
              <a:rPr kumimoji="1" lang="ja-JP" altLang="en-US" dirty="0" smtClean="0"/>
              <a:t>テストは見え方の</a:t>
            </a:r>
            <a:r>
              <a:rPr kumimoji="1" lang="ja-JP" altLang="en-US" dirty="0"/>
              <a:t>少し</a:t>
            </a:r>
            <a:r>
              <a:rPr kumimoji="1" lang="ja-JP" altLang="en-US" dirty="0" smtClean="0"/>
              <a:t>ずつ異なるテキスト画像が順番に表示されます。</a:t>
            </a:r>
            <a:endParaRPr kumimoji="1" lang="en-US" altLang="ja-JP" dirty="0" smtClean="0"/>
          </a:p>
          <a:p>
            <a:pPr algn="ctr"/>
            <a:r>
              <a:rPr kumimoji="1" lang="ja-JP" altLang="en-US" dirty="0"/>
              <a:t>お客</a:t>
            </a:r>
            <a:r>
              <a:rPr kumimoji="1" lang="ja-JP" altLang="en-US" dirty="0" smtClean="0"/>
              <a:t>様にとって、最も好みの見え方を選んでください。</a:t>
            </a:r>
            <a:endParaRPr kumimoji="1" lang="en-US" altLang="ja-JP" dirty="0" smtClean="0"/>
          </a:p>
          <a:p>
            <a:pPr algn="ctr"/>
            <a:r>
              <a:rPr kumimoji="1" lang="ja-JP" altLang="en-US" dirty="0" smtClean="0"/>
              <a:t>距離</a:t>
            </a:r>
            <a:r>
              <a:rPr kumimoji="1" lang="en-US" altLang="ja-JP" sz="3200" b="1" dirty="0" smtClean="0">
                <a:solidFill>
                  <a:srgbClr val="0000FF"/>
                </a:solidFill>
              </a:rPr>
              <a:t>0.8</a:t>
            </a:r>
            <a:r>
              <a:rPr kumimoji="1" lang="en-US" altLang="ja-JP" b="1" dirty="0" smtClean="0">
                <a:solidFill>
                  <a:srgbClr val="0000FF"/>
                </a:solidFill>
              </a:rPr>
              <a:t>m</a:t>
            </a:r>
            <a:r>
              <a:rPr kumimoji="1" lang="ja-JP" altLang="en-US" dirty="0" smtClean="0"/>
              <a:t>を目安にして、</a:t>
            </a:r>
            <a:endParaRPr kumimoji="1" lang="en-US" altLang="ja-JP" dirty="0" smtClean="0"/>
          </a:p>
          <a:p>
            <a:pPr algn="ctr"/>
            <a:r>
              <a:rPr kumimoji="1" lang="ja-JP" altLang="en-US" dirty="0" smtClean="0"/>
              <a:t>指標が見やすい位置から画像をご覧いただきます。</a:t>
            </a:r>
            <a:endParaRPr kumimoji="1" lang="ja-JP" altLang="en-US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4004593" y="4802370"/>
            <a:ext cx="12346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600" b="1" dirty="0" smtClean="0"/>
              <a:t>始めます　</a:t>
            </a:r>
            <a:r>
              <a:rPr kumimoji="1" lang="en-US" altLang="ja-JP" sz="1600" b="1" dirty="0" smtClean="0"/>
              <a:t>&gt;</a:t>
            </a:r>
            <a:endParaRPr kumimoji="1" lang="ja-JP" altLang="en-US" sz="1600" b="1" dirty="0"/>
          </a:p>
        </p:txBody>
      </p:sp>
      <p:sp>
        <p:nvSpPr>
          <p:cNvPr id="3" name="角丸四角形 2"/>
          <p:cNvSpPr/>
          <p:nvPr/>
        </p:nvSpPr>
        <p:spPr bwMode="auto">
          <a:xfrm>
            <a:off x="3637877" y="4697560"/>
            <a:ext cx="1839217" cy="520896"/>
          </a:xfrm>
          <a:prstGeom prst="roundRect">
            <a:avLst>
              <a:gd name="adj" fmla="val 50000"/>
            </a:avLst>
          </a:prstGeom>
          <a:noFill/>
          <a:ln w="9525" cap="flat" cmpd="sng" algn="ctr">
            <a:solidFill>
              <a:schemeClr val="tx1">
                <a:lumMod val="85000"/>
                <a:lumOff val="1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48673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テスト前の距離確認画面</a:t>
            </a:r>
            <a:r>
              <a:rPr kumimoji="1" lang="en-US" altLang="ja-JP" dirty="0" smtClean="0"/>
              <a:t>(</a:t>
            </a:r>
            <a:r>
              <a:rPr kumimoji="1" lang="ja-JP" altLang="en-US" dirty="0" smtClean="0"/>
              <a:t>遠方：</a:t>
            </a:r>
            <a:r>
              <a:rPr kumimoji="1" lang="en-US" altLang="ja-JP" dirty="0" smtClean="0"/>
              <a:t>Far)</a:t>
            </a:r>
            <a:endParaRPr kumimoji="1" lang="ja-JP" alt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411" y="721724"/>
            <a:ext cx="7804150" cy="5853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正方形/長方形 4"/>
          <p:cNvSpPr/>
          <p:nvPr/>
        </p:nvSpPr>
        <p:spPr bwMode="auto">
          <a:xfrm>
            <a:off x="2397246" y="3422024"/>
            <a:ext cx="4248472" cy="208823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sp>
        <p:nvSpPr>
          <p:cNvPr id="8" name="正方形/長方形 7"/>
          <p:cNvSpPr/>
          <p:nvPr/>
        </p:nvSpPr>
        <p:spPr bwMode="auto">
          <a:xfrm>
            <a:off x="3333350" y="2377908"/>
            <a:ext cx="2736304" cy="4320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pic>
        <p:nvPicPr>
          <p:cNvPr id="2052" name="Picture 4" descr="C:\Users\kchujo\Downloads\Landolt_ring_0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48" t="11704" r="11047" b="11307"/>
          <a:stretch/>
        </p:blipFill>
        <p:spPr bwMode="auto">
          <a:xfrm>
            <a:off x="4215314" y="4005064"/>
            <a:ext cx="780272" cy="775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テキスト ボックス 5"/>
          <p:cNvSpPr txBox="1"/>
          <p:nvPr/>
        </p:nvSpPr>
        <p:spPr>
          <a:xfrm>
            <a:off x="681029" y="1592796"/>
            <a:ext cx="7879786" cy="25237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 smtClean="0"/>
              <a:t>PLEASE PAY ATTENTION TO THE TEXT IMAGES</a:t>
            </a:r>
          </a:p>
          <a:p>
            <a:pPr algn="ctr"/>
            <a:r>
              <a:rPr kumimoji="1" lang="en-US" altLang="ja-JP" dirty="0" smtClean="0"/>
              <a:t>THAT I AM GOING TO SHOW YOU.</a:t>
            </a:r>
          </a:p>
          <a:p>
            <a:pPr algn="ctr"/>
            <a:endParaRPr kumimoji="1" lang="en-US" altLang="ja-JP" dirty="0" smtClean="0"/>
          </a:p>
          <a:p>
            <a:pPr algn="ctr"/>
            <a:r>
              <a:rPr kumimoji="1" lang="en-US" altLang="ja-JP" dirty="0" smtClean="0"/>
              <a:t>THEY WILL APPEAR DIFFERENTLY AS I CLICK ON THEM.</a:t>
            </a:r>
          </a:p>
          <a:p>
            <a:pPr algn="ctr"/>
            <a:endParaRPr kumimoji="1" lang="en-US" altLang="ja-JP" dirty="0"/>
          </a:p>
          <a:p>
            <a:pPr algn="ctr"/>
            <a:r>
              <a:rPr kumimoji="1" lang="en-US" altLang="ja-JP" dirty="0" smtClean="0"/>
              <a:t>SELECT THE IMAGE THAT IS MOST COMFORTABLE FOR YOUR EYES.</a:t>
            </a:r>
          </a:p>
          <a:p>
            <a:pPr algn="ctr"/>
            <a:endParaRPr kumimoji="1" lang="en-US" altLang="ja-JP" dirty="0" smtClean="0"/>
          </a:p>
          <a:p>
            <a:pPr algn="ctr"/>
            <a:r>
              <a:rPr kumimoji="1" lang="en-US" altLang="ja-JP" dirty="0" smtClean="0"/>
              <a:t>RECOMMENDED DISTANCE: </a:t>
            </a:r>
            <a:r>
              <a:rPr kumimoji="1" lang="en-US" altLang="ja-JP" sz="3200" b="1" dirty="0" smtClean="0">
                <a:solidFill>
                  <a:srgbClr val="0000FF"/>
                </a:solidFill>
              </a:rPr>
              <a:t>0.8</a:t>
            </a:r>
            <a:r>
              <a:rPr kumimoji="1" lang="en-US" altLang="ja-JP" b="1" dirty="0" smtClean="0">
                <a:solidFill>
                  <a:srgbClr val="0000FF"/>
                </a:solidFill>
              </a:rPr>
              <a:t>m</a:t>
            </a:r>
            <a:endParaRPr kumimoji="1" lang="ja-JP" altLang="en-US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3748531" y="4957130"/>
            <a:ext cx="17467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600" b="1" dirty="0" smtClean="0"/>
              <a:t>LET’S START</a:t>
            </a:r>
            <a:r>
              <a:rPr kumimoji="1" lang="ja-JP" altLang="en-US" sz="1600" b="1" dirty="0" smtClean="0"/>
              <a:t>　</a:t>
            </a:r>
            <a:r>
              <a:rPr kumimoji="1" lang="en-US" altLang="ja-JP" sz="1600" b="1" dirty="0" smtClean="0"/>
              <a:t>&gt;</a:t>
            </a:r>
            <a:endParaRPr kumimoji="1" lang="ja-JP" altLang="en-US" sz="1600" b="1" dirty="0"/>
          </a:p>
        </p:txBody>
      </p:sp>
      <p:sp>
        <p:nvSpPr>
          <p:cNvPr id="3" name="角丸四角形 2"/>
          <p:cNvSpPr/>
          <p:nvPr/>
        </p:nvSpPr>
        <p:spPr bwMode="auto">
          <a:xfrm>
            <a:off x="3563888" y="4852320"/>
            <a:ext cx="2014243" cy="520896"/>
          </a:xfrm>
          <a:prstGeom prst="roundRect">
            <a:avLst>
              <a:gd name="adj" fmla="val 50000"/>
            </a:avLst>
          </a:prstGeom>
          <a:noFill/>
          <a:ln w="9525" cap="flat" cmpd="sng" algn="ctr">
            <a:solidFill>
              <a:schemeClr val="tx1">
                <a:lumMod val="85000"/>
                <a:lumOff val="1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88937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テスト前の距離確認画面</a:t>
            </a:r>
            <a:r>
              <a:rPr kumimoji="1" lang="en-US" altLang="ja-JP" dirty="0" smtClean="0"/>
              <a:t>(</a:t>
            </a:r>
            <a:r>
              <a:rPr kumimoji="1" lang="ja-JP" altLang="en-US" dirty="0" smtClean="0"/>
              <a:t>近方</a:t>
            </a:r>
            <a:r>
              <a:rPr kumimoji="1" lang="en-US" altLang="ja-JP" dirty="0" smtClean="0"/>
              <a:t>)</a:t>
            </a:r>
            <a:endParaRPr kumimoji="1" lang="ja-JP" alt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411" y="721724"/>
            <a:ext cx="7804150" cy="5853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正方形/長方形 4"/>
          <p:cNvSpPr/>
          <p:nvPr/>
        </p:nvSpPr>
        <p:spPr bwMode="auto">
          <a:xfrm>
            <a:off x="2397246" y="3422024"/>
            <a:ext cx="4248472" cy="208823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sp>
        <p:nvSpPr>
          <p:cNvPr id="8" name="正方形/長方形 7"/>
          <p:cNvSpPr/>
          <p:nvPr/>
        </p:nvSpPr>
        <p:spPr bwMode="auto">
          <a:xfrm>
            <a:off x="3333350" y="2377908"/>
            <a:ext cx="2736304" cy="4320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pic>
        <p:nvPicPr>
          <p:cNvPr id="2052" name="Picture 4" descr="C:\Users\kchujo\Downloads\Landolt_ring_0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48" t="11704" r="11047" b="11307"/>
          <a:stretch/>
        </p:blipFill>
        <p:spPr bwMode="auto">
          <a:xfrm>
            <a:off x="4409229" y="3665642"/>
            <a:ext cx="457340" cy="454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テキスト ボックス 9"/>
          <p:cNvSpPr txBox="1"/>
          <p:nvPr/>
        </p:nvSpPr>
        <p:spPr>
          <a:xfrm>
            <a:off x="4004593" y="4802370"/>
            <a:ext cx="12346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600" b="1" dirty="0" smtClean="0"/>
              <a:t>始めます　</a:t>
            </a:r>
            <a:r>
              <a:rPr kumimoji="1" lang="en-US" altLang="ja-JP" sz="1600" b="1" dirty="0" smtClean="0"/>
              <a:t>&gt;</a:t>
            </a:r>
            <a:endParaRPr kumimoji="1" lang="ja-JP" altLang="en-US" sz="1600" b="1" dirty="0"/>
          </a:p>
        </p:txBody>
      </p:sp>
      <p:sp>
        <p:nvSpPr>
          <p:cNvPr id="11" name="角丸四角形 10"/>
          <p:cNvSpPr/>
          <p:nvPr/>
        </p:nvSpPr>
        <p:spPr bwMode="auto">
          <a:xfrm>
            <a:off x="3637877" y="4697560"/>
            <a:ext cx="1839217" cy="520896"/>
          </a:xfrm>
          <a:prstGeom prst="roundRect">
            <a:avLst>
              <a:gd name="adj" fmla="val 50000"/>
            </a:avLst>
          </a:prstGeom>
          <a:noFill/>
          <a:ln w="9525" cap="flat" cmpd="sng" algn="ctr">
            <a:solidFill>
              <a:schemeClr val="tx1">
                <a:lumMod val="85000"/>
                <a:lumOff val="1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1133427" y="1849643"/>
            <a:ext cx="6974986" cy="1692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dirty="0" smtClean="0"/>
              <a:t>それではテストを開始します。</a:t>
            </a:r>
            <a:endParaRPr kumimoji="1" lang="en-US" altLang="ja-JP" dirty="0" smtClean="0"/>
          </a:p>
          <a:p>
            <a:pPr algn="ctr"/>
            <a:r>
              <a:rPr kumimoji="1" lang="ja-JP" altLang="en-US" dirty="0" smtClean="0"/>
              <a:t>テストは見え方の</a:t>
            </a:r>
            <a:r>
              <a:rPr kumimoji="1" lang="ja-JP" altLang="en-US" dirty="0"/>
              <a:t>少し</a:t>
            </a:r>
            <a:r>
              <a:rPr kumimoji="1" lang="ja-JP" altLang="en-US" dirty="0" smtClean="0"/>
              <a:t>ずつ異なるテキスト画像が順番に表示されます。</a:t>
            </a:r>
            <a:endParaRPr kumimoji="1" lang="en-US" altLang="ja-JP" dirty="0" smtClean="0"/>
          </a:p>
          <a:p>
            <a:pPr algn="ctr"/>
            <a:r>
              <a:rPr kumimoji="1" lang="ja-JP" altLang="en-US" dirty="0"/>
              <a:t>お客</a:t>
            </a:r>
            <a:r>
              <a:rPr kumimoji="1" lang="ja-JP" altLang="en-US" dirty="0" smtClean="0"/>
              <a:t>様にとって、最も好みの見え方を選んでください。</a:t>
            </a:r>
            <a:endParaRPr kumimoji="1" lang="en-US" altLang="ja-JP" dirty="0" smtClean="0"/>
          </a:p>
          <a:p>
            <a:pPr algn="ctr"/>
            <a:r>
              <a:rPr kumimoji="1" lang="ja-JP" altLang="en-US" dirty="0" smtClean="0"/>
              <a:t>距離</a:t>
            </a:r>
            <a:r>
              <a:rPr kumimoji="1" lang="en-US" altLang="ja-JP" sz="3200" b="1" dirty="0" smtClean="0">
                <a:solidFill>
                  <a:srgbClr val="0000FF"/>
                </a:solidFill>
              </a:rPr>
              <a:t>40</a:t>
            </a:r>
            <a:r>
              <a:rPr kumimoji="1" lang="en-US" altLang="ja-JP" b="1" dirty="0" smtClean="0">
                <a:solidFill>
                  <a:srgbClr val="0000FF"/>
                </a:solidFill>
              </a:rPr>
              <a:t>cm</a:t>
            </a:r>
            <a:r>
              <a:rPr kumimoji="1" lang="ja-JP" altLang="en-US" dirty="0" smtClean="0"/>
              <a:t>を目安にして、</a:t>
            </a:r>
            <a:endParaRPr kumimoji="1" lang="en-US" altLang="ja-JP" dirty="0" smtClean="0"/>
          </a:p>
          <a:p>
            <a:pPr algn="ctr"/>
            <a:r>
              <a:rPr kumimoji="1" lang="ja-JP" altLang="en-US" dirty="0" smtClean="0"/>
              <a:t>指標が見やすい位置から画像をご覧いただきます。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92160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テスト前の距離確認画面</a:t>
            </a:r>
            <a:r>
              <a:rPr kumimoji="1" lang="en-US" altLang="ja-JP" dirty="0" smtClean="0"/>
              <a:t>(</a:t>
            </a:r>
            <a:r>
              <a:rPr kumimoji="1" lang="ja-JP" altLang="en-US" dirty="0" smtClean="0"/>
              <a:t>近方：</a:t>
            </a:r>
            <a:r>
              <a:rPr kumimoji="1" lang="en-US" altLang="ja-JP" dirty="0" smtClean="0"/>
              <a:t>Near)</a:t>
            </a:r>
            <a:endParaRPr kumimoji="1" lang="ja-JP" alt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411" y="721724"/>
            <a:ext cx="7804150" cy="5853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正方形/長方形 4"/>
          <p:cNvSpPr/>
          <p:nvPr/>
        </p:nvSpPr>
        <p:spPr bwMode="auto">
          <a:xfrm>
            <a:off x="2397246" y="3422024"/>
            <a:ext cx="4248472" cy="208823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sp>
        <p:nvSpPr>
          <p:cNvPr id="8" name="正方形/長方形 7"/>
          <p:cNvSpPr/>
          <p:nvPr/>
        </p:nvSpPr>
        <p:spPr bwMode="auto">
          <a:xfrm>
            <a:off x="3333350" y="2377908"/>
            <a:ext cx="2736304" cy="4320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681029" y="1628800"/>
            <a:ext cx="7879786" cy="25237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 smtClean="0"/>
              <a:t>PLEASE PAY ATTENTION TO THE TEXT IMAGES</a:t>
            </a:r>
          </a:p>
          <a:p>
            <a:pPr algn="ctr"/>
            <a:r>
              <a:rPr kumimoji="1" lang="en-US" altLang="ja-JP" dirty="0" smtClean="0"/>
              <a:t>THAT I AM GOING TO SHOW YOU.</a:t>
            </a:r>
          </a:p>
          <a:p>
            <a:pPr algn="ctr"/>
            <a:endParaRPr kumimoji="1" lang="en-US" altLang="ja-JP" dirty="0" smtClean="0"/>
          </a:p>
          <a:p>
            <a:pPr algn="ctr"/>
            <a:r>
              <a:rPr kumimoji="1" lang="en-US" altLang="ja-JP" dirty="0" smtClean="0"/>
              <a:t>THEY WILL APPEAR DIFFERENTLY AS I CLICK ON THEM.</a:t>
            </a:r>
          </a:p>
          <a:p>
            <a:pPr algn="ctr"/>
            <a:endParaRPr kumimoji="1" lang="en-US" altLang="ja-JP" dirty="0"/>
          </a:p>
          <a:p>
            <a:pPr algn="ctr"/>
            <a:r>
              <a:rPr kumimoji="1" lang="en-US" altLang="ja-JP" dirty="0" smtClean="0"/>
              <a:t>SELECT THE IMAGE THAT IS MOST COMFORTABLE FOR YOUR EYES.</a:t>
            </a:r>
          </a:p>
          <a:p>
            <a:pPr algn="ctr"/>
            <a:endParaRPr kumimoji="1" lang="en-US" altLang="ja-JP" dirty="0" smtClean="0"/>
          </a:p>
          <a:p>
            <a:pPr algn="ctr"/>
            <a:r>
              <a:rPr kumimoji="1" lang="en-US" altLang="ja-JP" dirty="0" smtClean="0"/>
              <a:t>RECOMMENDED DISTANCE: </a:t>
            </a:r>
            <a:r>
              <a:rPr kumimoji="1" lang="en-US" altLang="ja-JP" sz="3200" b="1" dirty="0" smtClean="0">
                <a:solidFill>
                  <a:srgbClr val="0000FF"/>
                </a:solidFill>
              </a:rPr>
              <a:t>40</a:t>
            </a:r>
            <a:r>
              <a:rPr kumimoji="1" lang="en-US" altLang="ja-JP" b="1" dirty="0" smtClean="0">
                <a:solidFill>
                  <a:srgbClr val="0000FF"/>
                </a:solidFill>
              </a:rPr>
              <a:t>cm</a:t>
            </a:r>
            <a:endParaRPr kumimoji="1" lang="ja-JP" altLang="en-US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3748531" y="4957130"/>
            <a:ext cx="17467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600" b="1" dirty="0" smtClean="0"/>
              <a:t>LET’S START</a:t>
            </a:r>
            <a:r>
              <a:rPr kumimoji="1" lang="ja-JP" altLang="en-US" sz="1600" b="1" dirty="0" smtClean="0"/>
              <a:t>　</a:t>
            </a:r>
            <a:r>
              <a:rPr kumimoji="1" lang="en-US" altLang="ja-JP" sz="1600" b="1" dirty="0" smtClean="0"/>
              <a:t>&gt;</a:t>
            </a:r>
            <a:endParaRPr kumimoji="1" lang="ja-JP" altLang="en-US" sz="1600" b="1" dirty="0"/>
          </a:p>
        </p:txBody>
      </p:sp>
      <p:sp>
        <p:nvSpPr>
          <p:cNvPr id="3" name="角丸四角形 2"/>
          <p:cNvSpPr/>
          <p:nvPr/>
        </p:nvSpPr>
        <p:spPr bwMode="auto">
          <a:xfrm>
            <a:off x="3563888" y="4852320"/>
            <a:ext cx="2014243" cy="520896"/>
          </a:xfrm>
          <a:prstGeom prst="roundRect">
            <a:avLst>
              <a:gd name="adj" fmla="val 50000"/>
            </a:avLst>
          </a:prstGeom>
          <a:noFill/>
          <a:ln w="9525" cap="flat" cmpd="sng" algn="ctr">
            <a:solidFill>
              <a:schemeClr val="tx1">
                <a:lumMod val="85000"/>
                <a:lumOff val="1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pic>
        <p:nvPicPr>
          <p:cNvPr id="10" name="Picture 4" descr="C:\Users\kchujo\Downloads\Landolt_ring_0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48" t="11704" r="11047" b="11307"/>
          <a:stretch/>
        </p:blipFill>
        <p:spPr bwMode="auto">
          <a:xfrm>
            <a:off x="4409229" y="4126836"/>
            <a:ext cx="457340" cy="454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6468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698636" y="2384884"/>
            <a:ext cx="608532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“</a:t>
            </a:r>
            <a:r>
              <a:rPr kumimoji="1" lang="ja-JP" altLang="en-US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ご使用中のメガネ</a:t>
            </a:r>
            <a:r>
              <a:rPr kumimoji="1" lang="en-US" altLang="ja-JP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”</a:t>
            </a:r>
            <a:r>
              <a:rPr kumimoji="1" lang="ja-JP" altLang="en-US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選択時</a:t>
            </a:r>
            <a:endParaRPr kumimoji="1" lang="en-US" altLang="ja-JP" sz="40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kumimoji="1" lang="ja-JP" altLang="en-US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の動作について</a:t>
            </a:r>
            <a:endParaRPr kumimoji="1" lang="ja-JP" altLang="en-US" sz="4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3491880" y="5589240"/>
            <a:ext cx="25683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次のページから</a:t>
            </a:r>
            <a:endParaRPr kumimoji="1" lang="ja-JP" alt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正方形/長方形 2"/>
          <p:cNvSpPr/>
          <p:nvPr/>
        </p:nvSpPr>
        <p:spPr>
          <a:xfrm>
            <a:off x="1691680" y="3923764"/>
            <a:ext cx="63194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/>
              <a:t>When</a:t>
            </a:r>
            <a:r>
              <a:rPr lang="en-US" altLang="ja-JP" dirty="0" smtClean="0"/>
              <a:t> you select </a:t>
            </a:r>
            <a:r>
              <a:rPr lang="en-GB" altLang="ja-JP" dirty="0" smtClean="0"/>
              <a:t>"Existing Equipment“, the App will do what.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01411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遷移図</a:t>
            </a:r>
            <a:endParaRPr kumimoji="1" lang="ja-JP" altLang="en-US" dirty="0"/>
          </a:p>
        </p:txBody>
      </p:sp>
      <p:sp>
        <p:nvSpPr>
          <p:cNvPr id="6" name="角丸四角形 5"/>
          <p:cNvSpPr/>
          <p:nvPr/>
        </p:nvSpPr>
        <p:spPr bwMode="auto">
          <a:xfrm>
            <a:off x="3815916" y="973936"/>
            <a:ext cx="1044116" cy="369332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3958286" y="973936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画面</a:t>
            </a:r>
            <a:r>
              <a:rPr kumimoji="1" lang="en-US" altLang="ja-JP" dirty="0" smtClean="0"/>
              <a:t>1</a:t>
            </a:r>
            <a:endParaRPr kumimoji="1" lang="ja-JP" altLang="en-US" dirty="0"/>
          </a:p>
        </p:txBody>
      </p:sp>
      <p:cxnSp>
        <p:nvCxnSpPr>
          <p:cNvPr id="9" name="直線矢印コネクタ 8"/>
          <p:cNvCxnSpPr>
            <a:stCxn id="7" idx="2"/>
          </p:cNvCxnSpPr>
          <p:nvPr/>
        </p:nvCxnSpPr>
        <p:spPr bwMode="auto">
          <a:xfrm flipH="1">
            <a:off x="3239852" y="1343268"/>
            <a:ext cx="1105720" cy="39354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直線矢印コネクタ 9"/>
          <p:cNvCxnSpPr/>
          <p:nvPr/>
        </p:nvCxnSpPr>
        <p:spPr bwMode="auto">
          <a:xfrm>
            <a:off x="4336541" y="1354519"/>
            <a:ext cx="1105720" cy="39354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" name="テキスト ボックス 10"/>
          <p:cNvSpPr txBox="1"/>
          <p:nvPr/>
        </p:nvSpPr>
        <p:spPr>
          <a:xfrm>
            <a:off x="5054975" y="1302335"/>
            <a:ext cx="19094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ご使用中のメガネ</a:t>
            </a:r>
            <a:endParaRPr kumimoji="1" lang="ja-JP" altLang="en-US" dirty="0"/>
          </a:p>
        </p:txBody>
      </p:sp>
      <p:sp>
        <p:nvSpPr>
          <p:cNvPr id="12" name="角丸四角形 11"/>
          <p:cNvSpPr/>
          <p:nvPr/>
        </p:nvSpPr>
        <p:spPr bwMode="auto">
          <a:xfrm>
            <a:off x="4896036" y="1799528"/>
            <a:ext cx="1044116" cy="369332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5038406" y="1799528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画面</a:t>
            </a:r>
            <a:r>
              <a:rPr kumimoji="1" lang="en-US" altLang="ja-JP" dirty="0" smtClean="0"/>
              <a:t>2</a:t>
            </a:r>
            <a:endParaRPr kumimoji="1" lang="ja-JP" altLang="en-US" dirty="0"/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3044374" y="130233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仮枠</a:t>
            </a:r>
            <a:endParaRPr kumimoji="1" lang="ja-JP" altLang="en-US" dirty="0"/>
          </a:p>
        </p:txBody>
      </p:sp>
      <p:cxnSp>
        <p:nvCxnSpPr>
          <p:cNvPr id="15" name="直線矢印コネクタ 14"/>
          <p:cNvCxnSpPr/>
          <p:nvPr/>
        </p:nvCxnSpPr>
        <p:spPr bwMode="auto">
          <a:xfrm flipH="1">
            <a:off x="4341500" y="2165549"/>
            <a:ext cx="1105720" cy="39354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" name="直線矢印コネクタ 15"/>
          <p:cNvCxnSpPr/>
          <p:nvPr/>
        </p:nvCxnSpPr>
        <p:spPr bwMode="auto">
          <a:xfrm>
            <a:off x="5438189" y="2176800"/>
            <a:ext cx="1105720" cy="39354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7" name="テキスト ボックス 16"/>
          <p:cNvSpPr txBox="1"/>
          <p:nvPr/>
        </p:nvSpPr>
        <p:spPr>
          <a:xfrm>
            <a:off x="6156623" y="2124616"/>
            <a:ext cx="1941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Reading Glasses</a:t>
            </a:r>
            <a:endParaRPr kumimoji="1" lang="ja-JP" altLang="en-US" dirty="0"/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3295230" y="2124616"/>
            <a:ext cx="1514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Single Vision</a:t>
            </a:r>
            <a:endParaRPr kumimoji="1" lang="ja-JP" altLang="en-US" dirty="0"/>
          </a:p>
        </p:txBody>
      </p:sp>
      <p:sp>
        <p:nvSpPr>
          <p:cNvPr id="19" name="角丸四角形 18"/>
          <p:cNvSpPr/>
          <p:nvPr/>
        </p:nvSpPr>
        <p:spPr bwMode="auto">
          <a:xfrm>
            <a:off x="3527884" y="2593626"/>
            <a:ext cx="1295576" cy="369332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3572762" y="2593626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入力画面</a:t>
            </a:r>
            <a:r>
              <a:rPr kumimoji="1" lang="en-US" altLang="ja-JP" dirty="0" smtClean="0"/>
              <a:t>1</a:t>
            </a:r>
            <a:endParaRPr kumimoji="1" lang="ja-JP" altLang="en-US" dirty="0"/>
          </a:p>
        </p:txBody>
      </p:sp>
      <p:sp>
        <p:nvSpPr>
          <p:cNvPr id="21" name="角丸四角形 20"/>
          <p:cNvSpPr/>
          <p:nvPr/>
        </p:nvSpPr>
        <p:spPr bwMode="auto">
          <a:xfrm>
            <a:off x="3528313" y="3284984"/>
            <a:ext cx="1295576" cy="369332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3573191" y="3284984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入力画面</a:t>
            </a:r>
            <a:r>
              <a:rPr kumimoji="1" lang="en-US" altLang="ja-JP" dirty="0" smtClean="0"/>
              <a:t>2</a:t>
            </a:r>
            <a:endParaRPr kumimoji="1" lang="ja-JP" altLang="en-US" dirty="0"/>
          </a:p>
        </p:txBody>
      </p:sp>
      <p:cxnSp>
        <p:nvCxnSpPr>
          <p:cNvPr id="24" name="直線矢印コネクタ 23"/>
          <p:cNvCxnSpPr>
            <a:stCxn id="19" idx="2"/>
            <a:endCxn id="21" idx="0"/>
          </p:cNvCxnSpPr>
          <p:nvPr/>
        </p:nvCxnSpPr>
        <p:spPr bwMode="auto">
          <a:xfrm>
            <a:off x="4175672" y="2962958"/>
            <a:ext cx="429" cy="32202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直線矢印コネクタ 24"/>
          <p:cNvCxnSpPr/>
          <p:nvPr/>
        </p:nvCxnSpPr>
        <p:spPr bwMode="auto">
          <a:xfrm>
            <a:off x="4175956" y="3653542"/>
            <a:ext cx="429" cy="32202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6" name="角丸四角形 25"/>
          <p:cNvSpPr/>
          <p:nvPr/>
        </p:nvSpPr>
        <p:spPr bwMode="auto">
          <a:xfrm>
            <a:off x="5868283" y="2600908"/>
            <a:ext cx="1295576" cy="369332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sp>
        <p:nvSpPr>
          <p:cNvPr id="27" name="テキスト ボックス 26"/>
          <p:cNvSpPr txBox="1"/>
          <p:nvPr/>
        </p:nvSpPr>
        <p:spPr>
          <a:xfrm>
            <a:off x="5913161" y="2600908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入力画面</a:t>
            </a:r>
            <a:r>
              <a:rPr kumimoji="1" lang="en-US" altLang="ja-JP" dirty="0" smtClean="0"/>
              <a:t>1</a:t>
            </a:r>
            <a:endParaRPr kumimoji="1" lang="ja-JP" altLang="en-US" dirty="0"/>
          </a:p>
        </p:txBody>
      </p:sp>
      <p:sp>
        <p:nvSpPr>
          <p:cNvPr id="28" name="角丸四角形 27"/>
          <p:cNvSpPr/>
          <p:nvPr/>
        </p:nvSpPr>
        <p:spPr bwMode="auto">
          <a:xfrm>
            <a:off x="5868712" y="3292266"/>
            <a:ext cx="1295576" cy="369332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sp>
        <p:nvSpPr>
          <p:cNvPr id="29" name="テキスト ボックス 28"/>
          <p:cNvSpPr txBox="1"/>
          <p:nvPr/>
        </p:nvSpPr>
        <p:spPr>
          <a:xfrm>
            <a:off x="5913590" y="3292266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入力画面</a:t>
            </a:r>
            <a:r>
              <a:rPr kumimoji="1" lang="en-US" altLang="ja-JP" dirty="0" smtClean="0"/>
              <a:t>2</a:t>
            </a:r>
            <a:endParaRPr kumimoji="1" lang="ja-JP" altLang="en-US" dirty="0"/>
          </a:p>
        </p:txBody>
      </p:sp>
      <p:cxnSp>
        <p:nvCxnSpPr>
          <p:cNvPr id="30" name="直線矢印コネクタ 29"/>
          <p:cNvCxnSpPr>
            <a:stCxn id="26" idx="2"/>
            <a:endCxn id="28" idx="0"/>
          </p:cNvCxnSpPr>
          <p:nvPr/>
        </p:nvCxnSpPr>
        <p:spPr bwMode="auto">
          <a:xfrm>
            <a:off x="6516071" y="2970240"/>
            <a:ext cx="429" cy="32202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" name="直線矢印コネクタ 30"/>
          <p:cNvCxnSpPr/>
          <p:nvPr/>
        </p:nvCxnSpPr>
        <p:spPr bwMode="auto">
          <a:xfrm>
            <a:off x="6516355" y="3660824"/>
            <a:ext cx="429" cy="32202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2" name="角丸四角形 31"/>
          <p:cNvSpPr/>
          <p:nvPr/>
        </p:nvSpPr>
        <p:spPr bwMode="auto">
          <a:xfrm>
            <a:off x="2900357" y="3990316"/>
            <a:ext cx="2397887" cy="369332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sp>
        <p:nvSpPr>
          <p:cNvPr id="33" name="テキスト ボックス 32"/>
          <p:cNvSpPr txBox="1"/>
          <p:nvPr/>
        </p:nvSpPr>
        <p:spPr>
          <a:xfrm>
            <a:off x="2879812" y="3990316"/>
            <a:ext cx="24657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dirty="0" smtClean="0"/>
              <a:t>テスト前の距離画面</a:t>
            </a:r>
            <a:r>
              <a:rPr kumimoji="1" lang="en-US" altLang="ja-JP" sz="1600" dirty="0" smtClean="0"/>
              <a:t>(</a:t>
            </a:r>
            <a:r>
              <a:rPr kumimoji="1" lang="ja-JP" altLang="en-US" sz="1600" dirty="0" smtClean="0">
                <a:solidFill>
                  <a:srgbClr val="FF0000"/>
                </a:solidFill>
              </a:rPr>
              <a:t>遠用</a:t>
            </a:r>
            <a:r>
              <a:rPr kumimoji="1" lang="en-US" altLang="ja-JP" sz="1600" dirty="0" smtClean="0"/>
              <a:t>)</a:t>
            </a:r>
            <a:endParaRPr kumimoji="1" lang="ja-JP" altLang="en-US" sz="1600" dirty="0"/>
          </a:p>
        </p:txBody>
      </p:sp>
      <p:sp>
        <p:nvSpPr>
          <p:cNvPr id="34" name="角丸四角形 33"/>
          <p:cNvSpPr/>
          <p:nvPr/>
        </p:nvSpPr>
        <p:spPr bwMode="auto">
          <a:xfrm>
            <a:off x="5492645" y="4005064"/>
            <a:ext cx="2397887" cy="369332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sp>
        <p:nvSpPr>
          <p:cNvPr id="35" name="テキスト ボックス 34"/>
          <p:cNvSpPr txBox="1"/>
          <p:nvPr/>
        </p:nvSpPr>
        <p:spPr>
          <a:xfrm>
            <a:off x="5472100" y="4005064"/>
            <a:ext cx="24657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dirty="0" smtClean="0"/>
              <a:t>テスト前の距離画面</a:t>
            </a:r>
            <a:r>
              <a:rPr kumimoji="1" lang="en-US" altLang="ja-JP" sz="1600" dirty="0" smtClean="0"/>
              <a:t>(</a:t>
            </a:r>
            <a:r>
              <a:rPr kumimoji="1" lang="ja-JP" altLang="en-US" sz="1600" dirty="0" smtClean="0">
                <a:solidFill>
                  <a:srgbClr val="FF0000"/>
                </a:solidFill>
              </a:rPr>
              <a:t>近用</a:t>
            </a:r>
            <a:r>
              <a:rPr kumimoji="1" lang="en-US" altLang="ja-JP" sz="1600" dirty="0" smtClean="0"/>
              <a:t>)</a:t>
            </a:r>
            <a:endParaRPr kumimoji="1" lang="ja-JP" altLang="en-US" sz="1600" dirty="0"/>
          </a:p>
        </p:txBody>
      </p:sp>
      <p:cxnSp>
        <p:nvCxnSpPr>
          <p:cNvPr id="36" name="直線矢印コネクタ 35"/>
          <p:cNvCxnSpPr/>
          <p:nvPr/>
        </p:nvCxnSpPr>
        <p:spPr bwMode="auto">
          <a:xfrm flipH="1" flipV="1">
            <a:off x="4290801" y="4375109"/>
            <a:ext cx="1105720" cy="39354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arrow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7" name="直線矢印コネクタ 36"/>
          <p:cNvCxnSpPr/>
          <p:nvPr/>
        </p:nvCxnSpPr>
        <p:spPr bwMode="auto">
          <a:xfrm flipV="1">
            <a:off x="5387490" y="4386360"/>
            <a:ext cx="1105720" cy="39354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arrow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8" name="角丸四角形 37"/>
          <p:cNvSpPr/>
          <p:nvPr/>
        </p:nvSpPr>
        <p:spPr bwMode="auto">
          <a:xfrm>
            <a:off x="3661209" y="4829911"/>
            <a:ext cx="3905631" cy="369332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sp>
        <p:nvSpPr>
          <p:cNvPr id="39" name="テキスト ボックス 38"/>
          <p:cNvSpPr txBox="1"/>
          <p:nvPr/>
        </p:nvSpPr>
        <p:spPr>
          <a:xfrm>
            <a:off x="3681737" y="4829911"/>
            <a:ext cx="3885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単焦点</a:t>
            </a:r>
            <a:r>
              <a:rPr kumimoji="1" lang="ja-JP" altLang="en-US" dirty="0" smtClean="0"/>
              <a:t>用の</a:t>
            </a:r>
            <a:r>
              <a:rPr kumimoji="1" lang="en-US" altLang="ja-JP" dirty="0" smtClean="0"/>
              <a:t>Sensitivity Test</a:t>
            </a:r>
            <a:r>
              <a:rPr kumimoji="1" lang="ja-JP" altLang="en-US" dirty="0" smtClean="0"/>
              <a:t>テスト画像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725242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411" y="721724"/>
            <a:ext cx="7804150" cy="5853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正方形/長方形 4"/>
          <p:cNvSpPr/>
          <p:nvPr/>
        </p:nvSpPr>
        <p:spPr bwMode="auto">
          <a:xfrm>
            <a:off x="2397246" y="3422024"/>
            <a:ext cx="4248472" cy="208823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sp>
        <p:nvSpPr>
          <p:cNvPr id="8" name="正方形/長方形 7"/>
          <p:cNvSpPr/>
          <p:nvPr/>
        </p:nvSpPr>
        <p:spPr bwMode="auto">
          <a:xfrm>
            <a:off x="3333350" y="2377908"/>
            <a:ext cx="2736304" cy="4320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pic>
        <p:nvPicPr>
          <p:cNvPr id="2052" name="Picture 4" descr="C:\Users\kchujo\Downloads\Landolt_ring_0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48" t="11704" r="11047" b="11307"/>
          <a:stretch/>
        </p:blipFill>
        <p:spPr bwMode="auto">
          <a:xfrm>
            <a:off x="4201055" y="3049972"/>
            <a:ext cx="903747" cy="897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テキスト ボックス 5"/>
          <p:cNvSpPr txBox="1"/>
          <p:nvPr/>
        </p:nvSpPr>
        <p:spPr>
          <a:xfrm>
            <a:off x="1799692" y="2377908"/>
            <a:ext cx="5851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画面真ん中の図が見やすい位置に</a:t>
            </a:r>
            <a:r>
              <a:rPr kumimoji="1" lang="en-US" altLang="ja-JP" dirty="0" smtClean="0"/>
              <a:t>iPad</a:t>
            </a:r>
            <a:r>
              <a:rPr kumimoji="1" lang="ja-JP" altLang="en-US" dirty="0" smtClean="0"/>
              <a:t>を動かしてください</a:t>
            </a:r>
            <a:endParaRPr kumimoji="1" lang="ja-JP" altLang="en-US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4411222" y="5325590"/>
            <a:ext cx="40559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 smtClean="0">
                <a:solidFill>
                  <a:srgbClr val="3366FF"/>
                </a:solidFill>
              </a:rPr>
              <a:t>この</a:t>
            </a:r>
            <a:r>
              <a:rPr kumimoji="1" lang="en-US" altLang="ja-JP" b="1" dirty="0" err="1" smtClean="0">
                <a:solidFill>
                  <a:srgbClr val="3366FF"/>
                </a:solidFill>
              </a:rPr>
              <a:t>Randolt</a:t>
            </a:r>
            <a:r>
              <a:rPr kumimoji="1" lang="ja-JP" altLang="en-US" b="1" dirty="0" smtClean="0">
                <a:solidFill>
                  <a:srgbClr val="3366FF"/>
                </a:solidFill>
              </a:rPr>
              <a:t>環のサイズは視力</a:t>
            </a:r>
            <a:r>
              <a:rPr kumimoji="1" lang="en-US" altLang="ja-JP" b="1" dirty="0" smtClean="0">
                <a:solidFill>
                  <a:srgbClr val="3366FF"/>
                </a:solidFill>
              </a:rPr>
              <a:t>0.7</a:t>
            </a:r>
            <a:r>
              <a:rPr kumimoji="1" lang="ja-JP" altLang="en-US" b="1" dirty="0" smtClean="0">
                <a:solidFill>
                  <a:srgbClr val="3366FF"/>
                </a:solidFill>
              </a:rPr>
              <a:t>相当</a:t>
            </a:r>
            <a:endParaRPr kumimoji="1" lang="en-US" altLang="ja-JP" b="1" dirty="0" smtClean="0">
              <a:solidFill>
                <a:srgbClr val="3366FF"/>
              </a:solidFill>
            </a:endParaRPr>
          </a:p>
          <a:p>
            <a:r>
              <a:rPr kumimoji="1" lang="en-US" altLang="ja-JP" b="1" dirty="0" smtClean="0">
                <a:solidFill>
                  <a:srgbClr val="3366FF"/>
                </a:solidFill>
              </a:rPr>
              <a:t>(</a:t>
            </a:r>
            <a:r>
              <a:rPr kumimoji="1" lang="ja-JP" altLang="en-US" b="1" dirty="0" smtClean="0">
                <a:solidFill>
                  <a:srgbClr val="3366FF"/>
                </a:solidFill>
              </a:rPr>
              <a:t>この絵は原寸ではありません</a:t>
            </a:r>
            <a:r>
              <a:rPr kumimoji="1" lang="en-US" altLang="ja-JP" b="1" dirty="0" smtClean="0">
                <a:solidFill>
                  <a:srgbClr val="3366FF"/>
                </a:solidFill>
              </a:rPr>
              <a:t>)</a:t>
            </a:r>
            <a:endParaRPr kumimoji="1" lang="ja-JP" altLang="en-US" b="1" dirty="0">
              <a:solidFill>
                <a:srgbClr val="3366FF"/>
              </a:solidFill>
            </a:endParaRPr>
          </a:p>
        </p:txBody>
      </p:sp>
      <p:cxnSp>
        <p:nvCxnSpPr>
          <p:cNvPr id="7" name="直線コネクタ 6"/>
          <p:cNvCxnSpPr/>
          <p:nvPr/>
        </p:nvCxnSpPr>
        <p:spPr bwMode="auto">
          <a:xfrm>
            <a:off x="4201055" y="3604672"/>
            <a:ext cx="0" cy="1154302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>
                <a:lumMod val="65000"/>
                <a:lumOff val="3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直線コネクタ 11"/>
          <p:cNvCxnSpPr/>
          <p:nvPr/>
        </p:nvCxnSpPr>
        <p:spPr bwMode="auto">
          <a:xfrm>
            <a:off x="4391980" y="3613822"/>
            <a:ext cx="0" cy="1154302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>
                <a:lumMod val="65000"/>
                <a:lumOff val="3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直線コネクタ 12"/>
          <p:cNvCxnSpPr/>
          <p:nvPr/>
        </p:nvCxnSpPr>
        <p:spPr bwMode="auto">
          <a:xfrm>
            <a:off x="3419872" y="3044157"/>
            <a:ext cx="1155600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>
                <a:lumMod val="65000"/>
                <a:lumOff val="3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直線コネクタ 13"/>
          <p:cNvCxnSpPr/>
          <p:nvPr/>
        </p:nvCxnSpPr>
        <p:spPr bwMode="auto">
          <a:xfrm>
            <a:off x="3423938" y="3911726"/>
            <a:ext cx="1155600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>
                <a:lumMod val="65000"/>
                <a:lumOff val="3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直線コネクタ 14"/>
          <p:cNvCxnSpPr/>
          <p:nvPr/>
        </p:nvCxnSpPr>
        <p:spPr bwMode="auto">
          <a:xfrm>
            <a:off x="5057476" y="3392996"/>
            <a:ext cx="1155600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>
                <a:lumMod val="65000"/>
                <a:lumOff val="3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" name="直線コネクタ 15"/>
          <p:cNvCxnSpPr/>
          <p:nvPr/>
        </p:nvCxnSpPr>
        <p:spPr bwMode="auto">
          <a:xfrm>
            <a:off x="5061542" y="3590158"/>
            <a:ext cx="1155600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>
                <a:lumMod val="65000"/>
                <a:lumOff val="3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" name="正方形/長方形 9"/>
          <p:cNvSpPr/>
          <p:nvPr/>
        </p:nvSpPr>
        <p:spPr>
          <a:xfrm>
            <a:off x="814762" y="5977050"/>
            <a:ext cx="21723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altLang="ja-JP" dirty="0" smtClean="0"/>
              <a:t>iPad: 2,048 </a:t>
            </a:r>
            <a:r>
              <a:rPr lang="en-GB" altLang="ja-JP" dirty="0"/>
              <a:t>x 1,536</a:t>
            </a:r>
            <a:endParaRPr lang="ja-JP" altLang="en-US" dirty="0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1064468" y="2836278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>
                <a:solidFill>
                  <a:srgbClr val="3366FF"/>
                </a:solidFill>
              </a:rPr>
              <a:t>[</a:t>
            </a:r>
            <a:r>
              <a:rPr kumimoji="1" lang="ja-JP" altLang="en-US" dirty="0" smtClean="0">
                <a:solidFill>
                  <a:srgbClr val="3366FF"/>
                </a:solidFill>
              </a:rPr>
              <a:t>遠方用：</a:t>
            </a:r>
            <a:r>
              <a:rPr kumimoji="1" lang="en-US" altLang="ja-JP" dirty="0" smtClean="0">
                <a:solidFill>
                  <a:srgbClr val="3366FF"/>
                </a:solidFill>
              </a:rPr>
              <a:t>1m]</a:t>
            </a:r>
            <a:endParaRPr kumimoji="1" lang="ja-JP" altLang="en-US" dirty="0">
              <a:solidFill>
                <a:srgbClr val="3366FF"/>
              </a:solidFill>
            </a:endParaRPr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6231736" y="3325554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>
                <a:solidFill>
                  <a:srgbClr val="3366FF"/>
                </a:solidFill>
              </a:rPr>
              <a:t>3.24mm</a:t>
            </a:r>
            <a:endParaRPr kumimoji="1" lang="ja-JP" altLang="en-US" dirty="0">
              <a:solidFill>
                <a:srgbClr val="3366FF"/>
              </a:solidFill>
            </a:endParaRPr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3779912" y="4745460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>
                <a:solidFill>
                  <a:srgbClr val="3366FF"/>
                </a:solidFill>
              </a:rPr>
              <a:t>3.24mm</a:t>
            </a:r>
            <a:endParaRPr kumimoji="1" lang="ja-JP" altLang="en-US" dirty="0">
              <a:solidFill>
                <a:srgbClr val="3366FF"/>
              </a:solidFill>
            </a:endParaRPr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2783510" y="3314168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>
                <a:solidFill>
                  <a:srgbClr val="3366FF"/>
                </a:solidFill>
              </a:rPr>
              <a:t>16.20mm</a:t>
            </a:r>
            <a:endParaRPr kumimoji="1" lang="ja-JP" altLang="en-US" dirty="0">
              <a:solidFill>
                <a:srgbClr val="3366FF"/>
              </a:solidFill>
            </a:endParaRPr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4685257" y="4778449"/>
            <a:ext cx="7906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smtClean="0">
                <a:solidFill>
                  <a:srgbClr val="3366FF"/>
                </a:solidFill>
              </a:rPr>
              <a:t>(34px?)</a:t>
            </a:r>
            <a:endParaRPr kumimoji="1" lang="ja-JP" altLang="en-US" sz="1400" dirty="0">
              <a:solidFill>
                <a:srgbClr val="3366FF"/>
              </a:solidFill>
            </a:endParaRPr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7128284" y="3352497"/>
            <a:ext cx="7906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smtClean="0">
                <a:solidFill>
                  <a:srgbClr val="3366FF"/>
                </a:solidFill>
              </a:rPr>
              <a:t>(34px?)</a:t>
            </a:r>
            <a:endParaRPr kumimoji="1" lang="ja-JP" altLang="en-US" sz="1400" dirty="0">
              <a:solidFill>
                <a:srgbClr val="3366FF"/>
              </a:solidFill>
            </a:endParaRPr>
          </a:p>
        </p:txBody>
      </p:sp>
      <p:sp>
        <p:nvSpPr>
          <p:cNvPr id="25" name="テキスト ボックス 24"/>
          <p:cNvSpPr txBox="1"/>
          <p:nvPr/>
        </p:nvSpPr>
        <p:spPr>
          <a:xfrm>
            <a:off x="3093251" y="3625279"/>
            <a:ext cx="8899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smtClean="0">
                <a:solidFill>
                  <a:srgbClr val="3366FF"/>
                </a:solidFill>
              </a:rPr>
              <a:t>(168px?)</a:t>
            </a:r>
            <a:endParaRPr kumimoji="1" lang="ja-JP" altLang="en-US" sz="1400" dirty="0">
              <a:solidFill>
                <a:srgbClr val="3366FF"/>
              </a:solidFill>
            </a:endParaRPr>
          </a:p>
        </p:txBody>
      </p:sp>
      <p:sp>
        <p:nvSpPr>
          <p:cNvPr id="26" name="テキスト ボックス 25"/>
          <p:cNvSpPr txBox="1"/>
          <p:nvPr/>
        </p:nvSpPr>
        <p:spPr>
          <a:xfrm>
            <a:off x="1547664" y="6267059"/>
            <a:ext cx="14173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smtClean="0">
                <a:solidFill>
                  <a:srgbClr val="3366FF"/>
                </a:solidFill>
              </a:rPr>
              <a:t>0.096[mm/</a:t>
            </a:r>
            <a:r>
              <a:rPr kumimoji="1" lang="en-US" altLang="ja-JP" sz="1400" dirty="0" err="1" smtClean="0">
                <a:solidFill>
                  <a:srgbClr val="3366FF"/>
                </a:solidFill>
              </a:rPr>
              <a:t>px</a:t>
            </a:r>
            <a:r>
              <a:rPr kumimoji="1" lang="en-US" altLang="ja-JP" sz="1400" dirty="0" smtClean="0">
                <a:solidFill>
                  <a:srgbClr val="3366FF"/>
                </a:solidFill>
              </a:rPr>
              <a:t>] ?</a:t>
            </a:r>
            <a:endParaRPr kumimoji="1" lang="ja-JP" altLang="en-US" sz="1400" dirty="0">
              <a:solidFill>
                <a:srgbClr val="3366FF"/>
              </a:solidFill>
            </a:endParaRPr>
          </a:p>
        </p:txBody>
      </p:sp>
      <p:sp>
        <p:nvSpPr>
          <p:cNvPr id="27" name="テキスト ボックス 26"/>
          <p:cNvSpPr txBox="1"/>
          <p:nvPr/>
        </p:nvSpPr>
        <p:spPr>
          <a:xfrm>
            <a:off x="3632726" y="1412775"/>
            <a:ext cx="18598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 smtClean="0">
                <a:solidFill>
                  <a:srgbClr val="0000FF"/>
                </a:solidFill>
              </a:rPr>
              <a:t>[</a:t>
            </a:r>
            <a:r>
              <a:rPr kumimoji="1" lang="ja-JP" altLang="en-US" sz="2400" dirty="0" smtClean="0">
                <a:solidFill>
                  <a:srgbClr val="0000FF"/>
                </a:solidFill>
              </a:rPr>
              <a:t>遠方用：</a:t>
            </a:r>
            <a:r>
              <a:rPr kumimoji="1" lang="en-US" altLang="ja-JP" sz="2400" dirty="0">
                <a:solidFill>
                  <a:srgbClr val="0000FF"/>
                </a:solidFill>
              </a:rPr>
              <a:t>1</a:t>
            </a:r>
            <a:r>
              <a:rPr kumimoji="1" lang="en-US" altLang="ja-JP" sz="2400" dirty="0" smtClean="0">
                <a:solidFill>
                  <a:srgbClr val="0000FF"/>
                </a:solidFill>
              </a:rPr>
              <a:t>m]</a:t>
            </a:r>
            <a:endParaRPr kumimoji="1" lang="ja-JP" altLang="en-US" sz="2400" dirty="0">
              <a:solidFill>
                <a:srgbClr val="0000FF"/>
              </a:solidFill>
            </a:endParaRPr>
          </a:p>
        </p:txBody>
      </p:sp>
      <p:sp>
        <p:nvSpPr>
          <p:cNvPr id="28" name="テキスト ボックス 27"/>
          <p:cNvSpPr txBox="1"/>
          <p:nvPr/>
        </p:nvSpPr>
        <p:spPr>
          <a:xfrm>
            <a:off x="3822412" y="1817066"/>
            <a:ext cx="13981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 smtClean="0">
                <a:solidFill>
                  <a:srgbClr val="0000FF"/>
                </a:solidFill>
              </a:rPr>
              <a:t>[Far</a:t>
            </a:r>
            <a:r>
              <a:rPr kumimoji="1" lang="ja-JP" altLang="en-US" sz="2400" dirty="0" smtClean="0">
                <a:solidFill>
                  <a:srgbClr val="0000FF"/>
                </a:solidFill>
              </a:rPr>
              <a:t>：</a:t>
            </a:r>
            <a:r>
              <a:rPr kumimoji="1" lang="en-US" altLang="ja-JP" sz="2400" dirty="0">
                <a:solidFill>
                  <a:srgbClr val="0000FF"/>
                </a:solidFill>
              </a:rPr>
              <a:t>1</a:t>
            </a:r>
            <a:r>
              <a:rPr kumimoji="1" lang="en-US" altLang="ja-JP" sz="2400" dirty="0" smtClean="0">
                <a:solidFill>
                  <a:srgbClr val="0000FF"/>
                </a:solidFill>
              </a:rPr>
              <a:t>m]</a:t>
            </a:r>
            <a:endParaRPr kumimoji="1" lang="ja-JP" altLang="en-US" sz="2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5845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411" y="721724"/>
            <a:ext cx="7804150" cy="5853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正方形/長方形 4"/>
          <p:cNvSpPr/>
          <p:nvPr/>
        </p:nvSpPr>
        <p:spPr bwMode="auto">
          <a:xfrm>
            <a:off x="2397246" y="3422024"/>
            <a:ext cx="4248472" cy="208823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sp>
        <p:nvSpPr>
          <p:cNvPr id="8" name="正方形/長方形 7"/>
          <p:cNvSpPr/>
          <p:nvPr/>
        </p:nvSpPr>
        <p:spPr bwMode="auto">
          <a:xfrm>
            <a:off x="3333350" y="2377908"/>
            <a:ext cx="2736304" cy="4320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1799692" y="2377908"/>
            <a:ext cx="5851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画面真ん中の図が見やすい位置に</a:t>
            </a:r>
            <a:r>
              <a:rPr kumimoji="1" lang="en-US" altLang="ja-JP" dirty="0" smtClean="0"/>
              <a:t>iPad</a:t>
            </a:r>
            <a:r>
              <a:rPr kumimoji="1" lang="ja-JP" altLang="en-US" dirty="0" smtClean="0"/>
              <a:t>を動かしてください</a:t>
            </a:r>
            <a:endParaRPr kumimoji="1" lang="ja-JP" altLang="en-US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4411222" y="5325590"/>
            <a:ext cx="40559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 smtClean="0">
                <a:solidFill>
                  <a:srgbClr val="3366FF"/>
                </a:solidFill>
              </a:rPr>
              <a:t>この</a:t>
            </a:r>
            <a:r>
              <a:rPr kumimoji="1" lang="en-US" altLang="ja-JP" b="1" dirty="0" err="1" smtClean="0">
                <a:solidFill>
                  <a:srgbClr val="3366FF"/>
                </a:solidFill>
              </a:rPr>
              <a:t>Randolt</a:t>
            </a:r>
            <a:r>
              <a:rPr kumimoji="1" lang="ja-JP" altLang="en-US" b="1" dirty="0" smtClean="0">
                <a:solidFill>
                  <a:srgbClr val="3366FF"/>
                </a:solidFill>
              </a:rPr>
              <a:t>環のサイズは視力</a:t>
            </a:r>
            <a:r>
              <a:rPr kumimoji="1" lang="en-US" altLang="ja-JP" b="1" dirty="0" smtClean="0">
                <a:solidFill>
                  <a:srgbClr val="3366FF"/>
                </a:solidFill>
              </a:rPr>
              <a:t>0.7</a:t>
            </a:r>
            <a:r>
              <a:rPr kumimoji="1" lang="ja-JP" altLang="en-US" b="1" dirty="0" smtClean="0">
                <a:solidFill>
                  <a:srgbClr val="3366FF"/>
                </a:solidFill>
              </a:rPr>
              <a:t>相当</a:t>
            </a:r>
            <a:endParaRPr kumimoji="1" lang="en-US" altLang="ja-JP" b="1" dirty="0" smtClean="0">
              <a:solidFill>
                <a:srgbClr val="3366FF"/>
              </a:solidFill>
            </a:endParaRPr>
          </a:p>
          <a:p>
            <a:r>
              <a:rPr kumimoji="1" lang="en-US" altLang="ja-JP" b="1" dirty="0" smtClean="0">
                <a:solidFill>
                  <a:srgbClr val="3366FF"/>
                </a:solidFill>
              </a:rPr>
              <a:t>(</a:t>
            </a:r>
            <a:r>
              <a:rPr kumimoji="1" lang="ja-JP" altLang="en-US" b="1" dirty="0" smtClean="0">
                <a:solidFill>
                  <a:srgbClr val="3366FF"/>
                </a:solidFill>
              </a:rPr>
              <a:t>この絵は原寸ではありません</a:t>
            </a:r>
            <a:r>
              <a:rPr kumimoji="1" lang="en-US" altLang="ja-JP" b="1" dirty="0" smtClean="0">
                <a:solidFill>
                  <a:srgbClr val="3366FF"/>
                </a:solidFill>
              </a:rPr>
              <a:t>)</a:t>
            </a:r>
            <a:endParaRPr kumimoji="1" lang="ja-JP" altLang="en-US" b="1" dirty="0">
              <a:solidFill>
                <a:srgbClr val="3366FF"/>
              </a:solidFill>
            </a:endParaRPr>
          </a:p>
        </p:txBody>
      </p:sp>
      <p:sp>
        <p:nvSpPr>
          <p:cNvPr id="10" name="正方形/長方形 9"/>
          <p:cNvSpPr/>
          <p:nvPr/>
        </p:nvSpPr>
        <p:spPr>
          <a:xfrm>
            <a:off x="814762" y="5975992"/>
            <a:ext cx="21723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altLang="ja-JP" dirty="0" smtClean="0"/>
              <a:t>iPad: 2,048 </a:t>
            </a:r>
            <a:r>
              <a:rPr lang="en-GB" altLang="ja-JP" dirty="0"/>
              <a:t>x 1,536</a:t>
            </a:r>
            <a:endParaRPr lang="ja-JP" altLang="en-US" dirty="0"/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1058418" y="2825375"/>
            <a:ext cx="1685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>
                <a:solidFill>
                  <a:srgbClr val="3366FF"/>
                </a:solidFill>
              </a:rPr>
              <a:t>[</a:t>
            </a:r>
            <a:r>
              <a:rPr kumimoji="1" lang="ja-JP" altLang="en-US" dirty="0" smtClean="0">
                <a:solidFill>
                  <a:srgbClr val="3366FF"/>
                </a:solidFill>
              </a:rPr>
              <a:t>近方用：</a:t>
            </a:r>
            <a:r>
              <a:rPr kumimoji="1" lang="en-US" altLang="ja-JP" dirty="0">
                <a:solidFill>
                  <a:srgbClr val="3366FF"/>
                </a:solidFill>
              </a:rPr>
              <a:t>40c</a:t>
            </a:r>
            <a:r>
              <a:rPr kumimoji="1" lang="en-US" altLang="ja-JP" dirty="0" smtClean="0">
                <a:solidFill>
                  <a:srgbClr val="3366FF"/>
                </a:solidFill>
              </a:rPr>
              <a:t>m]</a:t>
            </a:r>
            <a:endParaRPr kumimoji="1" lang="ja-JP" altLang="en-US" dirty="0">
              <a:solidFill>
                <a:srgbClr val="3366FF"/>
              </a:solidFill>
            </a:endParaRPr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6048164" y="3248980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>
                <a:solidFill>
                  <a:srgbClr val="3366FF"/>
                </a:solidFill>
              </a:rPr>
              <a:t>1.28mm</a:t>
            </a:r>
            <a:endParaRPr kumimoji="1" lang="ja-JP" altLang="en-US" dirty="0">
              <a:solidFill>
                <a:srgbClr val="3366FF"/>
              </a:solidFill>
            </a:endParaRPr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2833693" y="3119478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>
                <a:solidFill>
                  <a:srgbClr val="3366FF"/>
                </a:solidFill>
              </a:rPr>
              <a:t>6.40mm</a:t>
            </a:r>
            <a:endParaRPr kumimoji="1" lang="ja-JP" altLang="en-US" dirty="0">
              <a:solidFill>
                <a:srgbClr val="3366FF"/>
              </a:solidFill>
            </a:endParaRPr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3887924" y="4545124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>
                <a:solidFill>
                  <a:srgbClr val="3366FF"/>
                </a:solidFill>
              </a:rPr>
              <a:t>1.28mm</a:t>
            </a:r>
            <a:endParaRPr kumimoji="1" lang="ja-JP" altLang="en-US" dirty="0">
              <a:solidFill>
                <a:srgbClr val="3366FF"/>
              </a:solidFill>
            </a:endParaRPr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4767380" y="4578113"/>
            <a:ext cx="7906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smtClean="0">
                <a:solidFill>
                  <a:srgbClr val="3366FF"/>
                </a:solidFill>
              </a:rPr>
              <a:t>(13px?)</a:t>
            </a:r>
            <a:endParaRPr kumimoji="1" lang="ja-JP" altLang="en-US" sz="1400" dirty="0">
              <a:solidFill>
                <a:srgbClr val="3366FF"/>
              </a:solidFill>
            </a:endParaRPr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6944712" y="3275923"/>
            <a:ext cx="7906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smtClean="0">
                <a:solidFill>
                  <a:srgbClr val="3366FF"/>
                </a:solidFill>
              </a:rPr>
              <a:t>(13px?)</a:t>
            </a:r>
            <a:endParaRPr kumimoji="1" lang="ja-JP" altLang="en-US" sz="1400" dirty="0">
              <a:solidFill>
                <a:srgbClr val="3366FF"/>
              </a:solidFill>
            </a:endParaRPr>
          </a:p>
        </p:txBody>
      </p:sp>
      <p:sp>
        <p:nvSpPr>
          <p:cNvPr id="23" name="テキスト ボックス 22"/>
          <p:cNvSpPr txBox="1"/>
          <p:nvPr/>
        </p:nvSpPr>
        <p:spPr>
          <a:xfrm>
            <a:off x="3023828" y="3373251"/>
            <a:ext cx="7906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smtClean="0">
                <a:solidFill>
                  <a:srgbClr val="3366FF"/>
                </a:solidFill>
              </a:rPr>
              <a:t>(67px?)</a:t>
            </a:r>
            <a:endParaRPr kumimoji="1" lang="ja-JP" altLang="en-US" sz="1400" dirty="0">
              <a:solidFill>
                <a:srgbClr val="3366FF"/>
              </a:solidFill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547664" y="6267059"/>
            <a:ext cx="14173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smtClean="0">
                <a:solidFill>
                  <a:srgbClr val="3366FF"/>
                </a:solidFill>
              </a:rPr>
              <a:t>0.096[mm/</a:t>
            </a:r>
            <a:r>
              <a:rPr kumimoji="1" lang="en-US" altLang="ja-JP" sz="1400" dirty="0" err="1" smtClean="0">
                <a:solidFill>
                  <a:srgbClr val="3366FF"/>
                </a:solidFill>
              </a:rPr>
              <a:t>px</a:t>
            </a:r>
            <a:r>
              <a:rPr kumimoji="1" lang="en-US" altLang="ja-JP" sz="1400" dirty="0" smtClean="0">
                <a:solidFill>
                  <a:srgbClr val="3366FF"/>
                </a:solidFill>
              </a:rPr>
              <a:t>] ?</a:t>
            </a:r>
            <a:endParaRPr kumimoji="1" lang="ja-JP" altLang="en-US" sz="1400" dirty="0">
              <a:solidFill>
                <a:srgbClr val="3366FF"/>
              </a:solidFill>
            </a:endParaRPr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3632726" y="1412775"/>
            <a:ext cx="21852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 smtClean="0">
                <a:solidFill>
                  <a:srgbClr val="0000FF"/>
                </a:solidFill>
              </a:rPr>
              <a:t>[</a:t>
            </a:r>
            <a:r>
              <a:rPr kumimoji="1" lang="ja-JP" altLang="en-US" sz="2400" dirty="0" smtClean="0">
                <a:solidFill>
                  <a:srgbClr val="0000FF"/>
                </a:solidFill>
              </a:rPr>
              <a:t>近方用：</a:t>
            </a:r>
            <a:r>
              <a:rPr kumimoji="1" lang="en-US" altLang="ja-JP" sz="2400" dirty="0">
                <a:solidFill>
                  <a:srgbClr val="0000FF"/>
                </a:solidFill>
              </a:rPr>
              <a:t>40c</a:t>
            </a:r>
            <a:r>
              <a:rPr kumimoji="1" lang="en-US" altLang="ja-JP" sz="2400" dirty="0" smtClean="0">
                <a:solidFill>
                  <a:srgbClr val="0000FF"/>
                </a:solidFill>
              </a:rPr>
              <a:t>m]</a:t>
            </a:r>
            <a:endParaRPr kumimoji="1" lang="ja-JP" altLang="en-US" sz="2400" dirty="0">
              <a:solidFill>
                <a:srgbClr val="0000FF"/>
              </a:solidFill>
            </a:endParaRPr>
          </a:p>
        </p:txBody>
      </p:sp>
      <p:pic>
        <p:nvPicPr>
          <p:cNvPr id="25" name="Picture 4" descr="C:\Users\kchujo\Downloads\Landolt_ring_0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48" t="11704" r="11047" b="11307"/>
          <a:stretch/>
        </p:blipFill>
        <p:spPr bwMode="auto">
          <a:xfrm>
            <a:off x="4491327" y="3193988"/>
            <a:ext cx="457340" cy="454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直線コネクタ 6"/>
          <p:cNvCxnSpPr/>
          <p:nvPr/>
        </p:nvCxnSpPr>
        <p:spPr bwMode="auto">
          <a:xfrm>
            <a:off x="4475706" y="3421134"/>
            <a:ext cx="0" cy="1154302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>
                <a:lumMod val="65000"/>
                <a:lumOff val="3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直線コネクタ 11"/>
          <p:cNvCxnSpPr/>
          <p:nvPr/>
        </p:nvCxnSpPr>
        <p:spPr bwMode="auto">
          <a:xfrm>
            <a:off x="4565028" y="3422024"/>
            <a:ext cx="0" cy="1154302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>
                <a:lumMod val="65000"/>
                <a:lumOff val="3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直線コネクタ 12"/>
          <p:cNvCxnSpPr/>
          <p:nvPr/>
        </p:nvCxnSpPr>
        <p:spPr bwMode="auto">
          <a:xfrm>
            <a:off x="3524412" y="3198462"/>
            <a:ext cx="1155600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>
                <a:lumMod val="65000"/>
                <a:lumOff val="3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直線コネクタ 13"/>
          <p:cNvCxnSpPr/>
          <p:nvPr/>
        </p:nvCxnSpPr>
        <p:spPr bwMode="auto">
          <a:xfrm>
            <a:off x="3540705" y="3624115"/>
            <a:ext cx="1155600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>
                <a:lumMod val="65000"/>
                <a:lumOff val="3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直線コネクタ 14"/>
          <p:cNvCxnSpPr/>
          <p:nvPr/>
        </p:nvCxnSpPr>
        <p:spPr bwMode="auto">
          <a:xfrm>
            <a:off x="4941364" y="3356992"/>
            <a:ext cx="1155600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>
                <a:lumMod val="65000"/>
                <a:lumOff val="3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" name="直線コネクタ 15"/>
          <p:cNvCxnSpPr/>
          <p:nvPr/>
        </p:nvCxnSpPr>
        <p:spPr bwMode="auto">
          <a:xfrm>
            <a:off x="4934153" y="3450397"/>
            <a:ext cx="1155600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>
                <a:lumMod val="65000"/>
                <a:lumOff val="3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6" name="テキスト ボックス 25"/>
          <p:cNvSpPr txBox="1"/>
          <p:nvPr/>
        </p:nvSpPr>
        <p:spPr>
          <a:xfrm>
            <a:off x="3793791" y="1796007"/>
            <a:ext cx="19303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 smtClean="0">
                <a:solidFill>
                  <a:srgbClr val="0000FF"/>
                </a:solidFill>
              </a:rPr>
              <a:t>[Near</a:t>
            </a:r>
            <a:r>
              <a:rPr kumimoji="1" lang="ja-JP" altLang="en-US" sz="2400" dirty="0" smtClean="0">
                <a:solidFill>
                  <a:srgbClr val="0000FF"/>
                </a:solidFill>
              </a:rPr>
              <a:t>：</a:t>
            </a:r>
            <a:r>
              <a:rPr kumimoji="1" lang="en-US" altLang="ja-JP" sz="2400" dirty="0">
                <a:solidFill>
                  <a:srgbClr val="0000FF"/>
                </a:solidFill>
              </a:rPr>
              <a:t>40c</a:t>
            </a:r>
            <a:r>
              <a:rPr kumimoji="1" lang="en-US" altLang="ja-JP" sz="2400" dirty="0" smtClean="0">
                <a:solidFill>
                  <a:srgbClr val="0000FF"/>
                </a:solidFill>
              </a:rPr>
              <a:t>m]</a:t>
            </a:r>
            <a:endParaRPr kumimoji="1" lang="ja-JP" altLang="en-US" sz="2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5769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2771800" y="2960948"/>
            <a:ext cx="34964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40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アプリでの表示</a:t>
            </a:r>
            <a:endParaRPr kumimoji="1" lang="ja-JP" altLang="en-US" sz="40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3235869" y="5589240"/>
            <a:ext cx="25683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次のページから</a:t>
            </a:r>
            <a:endParaRPr kumimoji="1" lang="ja-JP" alt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" name="正方形/長方形 6"/>
          <p:cNvSpPr/>
          <p:nvPr/>
        </p:nvSpPr>
        <p:spPr>
          <a:xfrm>
            <a:off x="2627783" y="3789040"/>
            <a:ext cx="421621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/>
              <a:t>When you select </a:t>
            </a:r>
            <a:r>
              <a:rPr lang="en-GB" altLang="ja-JP" dirty="0" smtClean="0"/>
              <a:t>"Existing Equipment“, </a:t>
            </a:r>
          </a:p>
          <a:p>
            <a:r>
              <a:rPr lang="en-GB" altLang="ja-JP" dirty="0" smtClean="0"/>
              <a:t>the App will display what images.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13830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b="0" dirty="0" smtClean="0"/>
              <a:t>Brief</a:t>
            </a:r>
            <a:r>
              <a:rPr lang="en-GB" altLang="ja-JP" b="0" dirty="0"/>
              <a:t> </a:t>
            </a:r>
            <a:r>
              <a:rPr lang="en-US" altLang="ja-JP" b="0" dirty="0" smtClean="0"/>
              <a:t>Overview</a:t>
            </a:r>
            <a:endParaRPr kumimoji="1" lang="ja-JP" altLang="en-US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1774433" y="1146234"/>
            <a:ext cx="570060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Old_Prescription</a:t>
            </a:r>
            <a:r>
              <a:rPr kumimoji="1" lang="en-US" altLang="ja-JP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</a:p>
          <a:p>
            <a:r>
              <a:rPr kumimoji="1" lang="en-US" altLang="ja-JP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kumimoji="1" lang="en-US" altLang="ja-JP" dirty="0" smtClean="0">
                <a:solidFill>
                  <a:schemeClr val="bg1">
                    <a:lumMod val="50000"/>
                  </a:schemeClr>
                </a:solidFill>
              </a:rPr>
              <a:t> = {S</a:t>
            </a:r>
            <a:r>
              <a:rPr kumimoji="1" lang="en-US" altLang="ja-JP" baseline="-25000" dirty="0" smtClean="0">
                <a:solidFill>
                  <a:schemeClr val="bg1">
                    <a:lumMod val="50000"/>
                  </a:schemeClr>
                </a:solidFill>
              </a:rPr>
              <a:t>1</a:t>
            </a:r>
            <a:r>
              <a:rPr kumimoji="1" lang="en-US" altLang="ja-JP" dirty="0" smtClean="0">
                <a:solidFill>
                  <a:schemeClr val="bg1">
                    <a:lumMod val="50000"/>
                  </a:schemeClr>
                </a:solidFill>
              </a:rPr>
              <a:t>, C</a:t>
            </a:r>
            <a:r>
              <a:rPr kumimoji="1" lang="en-US" altLang="ja-JP" baseline="-25000" dirty="0" smtClean="0">
                <a:solidFill>
                  <a:schemeClr val="bg1">
                    <a:lumMod val="50000"/>
                  </a:schemeClr>
                </a:solidFill>
              </a:rPr>
              <a:t>1</a:t>
            </a:r>
            <a:r>
              <a:rPr kumimoji="1" lang="en-US" altLang="ja-JP" dirty="0" smtClean="0">
                <a:solidFill>
                  <a:schemeClr val="bg1">
                    <a:lumMod val="50000"/>
                  </a:schemeClr>
                </a:solidFill>
              </a:rPr>
              <a:t>  | S</a:t>
            </a:r>
            <a:r>
              <a:rPr kumimoji="1" lang="en-US" altLang="ja-JP" baseline="-25000" dirty="0" smtClean="0">
                <a:solidFill>
                  <a:schemeClr val="bg1">
                    <a:lumMod val="50000"/>
                  </a:schemeClr>
                </a:solidFill>
              </a:rPr>
              <a:t>1</a:t>
            </a:r>
            <a:r>
              <a:rPr kumimoji="1" lang="en-US" altLang="ja-JP" dirty="0" smtClean="0">
                <a:solidFill>
                  <a:schemeClr val="bg1">
                    <a:lumMod val="50000"/>
                  </a:schemeClr>
                </a:solidFill>
              </a:rPr>
              <a:t>=0.25</a:t>
            </a:r>
            <a:r>
              <a:rPr kumimoji="1" lang="ja-JP" altLang="en-US" dirty="0" smtClean="0">
                <a:solidFill>
                  <a:schemeClr val="bg1">
                    <a:lumMod val="50000"/>
                  </a:schemeClr>
                </a:solidFill>
              </a:rPr>
              <a:t>・</a:t>
            </a:r>
            <a:r>
              <a:rPr kumimoji="1" lang="en-US" altLang="ja-JP" dirty="0" smtClean="0">
                <a:solidFill>
                  <a:schemeClr val="bg1">
                    <a:lumMod val="50000"/>
                  </a:schemeClr>
                </a:solidFill>
              </a:rPr>
              <a:t>m</a:t>
            </a:r>
            <a:r>
              <a:rPr kumimoji="1" lang="en-US" altLang="ja-JP" baseline="-25000" dirty="0" smtClean="0">
                <a:solidFill>
                  <a:schemeClr val="bg1">
                    <a:lumMod val="50000"/>
                  </a:schemeClr>
                </a:solidFill>
              </a:rPr>
              <a:t>1</a:t>
            </a:r>
            <a:r>
              <a:rPr kumimoji="1" lang="en-US" altLang="ja-JP" dirty="0" smtClean="0">
                <a:solidFill>
                  <a:schemeClr val="bg1">
                    <a:lumMod val="50000"/>
                  </a:schemeClr>
                </a:solidFill>
              </a:rPr>
              <a:t>, C</a:t>
            </a:r>
            <a:r>
              <a:rPr kumimoji="1" lang="en-US" altLang="ja-JP" baseline="-25000" dirty="0" smtClean="0">
                <a:solidFill>
                  <a:schemeClr val="bg1">
                    <a:lumMod val="50000"/>
                  </a:schemeClr>
                </a:solidFill>
              </a:rPr>
              <a:t>1</a:t>
            </a:r>
            <a:r>
              <a:rPr kumimoji="1" lang="en-US" altLang="ja-JP" dirty="0" smtClean="0">
                <a:solidFill>
                  <a:schemeClr val="bg1">
                    <a:lumMod val="50000"/>
                  </a:schemeClr>
                </a:solidFill>
              </a:rPr>
              <a:t>=0.25</a:t>
            </a:r>
            <a:r>
              <a:rPr kumimoji="1" lang="ja-JP" altLang="en-US" dirty="0" smtClean="0">
                <a:solidFill>
                  <a:schemeClr val="bg1">
                    <a:lumMod val="50000"/>
                  </a:schemeClr>
                </a:solidFill>
              </a:rPr>
              <a:t> ・</a:t>
            </a:r>
            <a:r>
              <a:rPr kumimoji="1" lang="en-US" altLang="ja-JP" dirty="0">
                <a:solidFill>
                  <a:schemeClr val="bg1">
                    <a:lumMod val="50000"/>
                  </a:schemeClr>
                </a:solidFill>
              </a:rPr>
              <a:t>m</a:t>
            </a:r>
            <a:r>
              <a:rPr kumimoji="1" lang="en-US" altLang="ja-JP" baseline="-25000" dirty="0" smtClean="0">
                <a:solidFill>
                  <a:schemeClr val="bg1">
                    <a:lumMod val="50000"/>
                  </a:schemeClr>
                </a:solidFill>
              </a:rPr>
              <a:t>2</a:t>
            </a:r>
            <a:r>
              <a:rPr kumimoji="1" lang="en-US" altLang="ja-JP" dirty="0" smtClean="0">
                <a:solidFill>
                  <a:schemeClr val="bg1">
                    <a:lumMod val="50000"/>
                  </a:schemeClr>
                </a:solidFill>
              </a:rPr>
              <a:t>,  (m</a:t>
            </a:r>
            <a:r>
              <a:rPr kumimoji="1" lang="en-US" altLang="ja-JP" baseline="-25000" dirty="0" smtClean="0">
                <a:solidFill>
                  <a:schemeClr val="bg1">
                    <a:lumMod val="50000"/>
                  </a:schemeClr>
                </a:solidFill>
              </a:rPr>
              <a:t>1</a:t>
            </a:r>
            <a:r>
              <a:rPr kumimoji="1" lang="en-US" altLang="ja-JP" dirty="0" smtClean="0">
                <a:solidFill>
                  <a:schemeClr val="bg1">
                    <a:lumMod val="50000"/>
                  </a:schemeClr>
                </a:solidFill>
              </a:rPr>
              <a:t>,m</a:t>
            </a:r>
            <a:r>
              <a:rPr kumimoji="1" lang="en-US" altLang="ja-JP" baseline="-25000" dirty="0" smtClean="0">
                <a:solidFill>
                  <a:schemeClr val="bg1">
                    <a:lumMod val="50000"/>
                  </a:schemeClr>
                </a:solidFill>
              </a:rPr>
              <a:t>2</a:t>
            </a:r>
            <a:r>
              <a:rPr kumimoji="1" lang="en-US" altLang="ja-JP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kumimoji="1" lang="en-US" altLang="ja-JP" dirty="0" smtClean="0">
                <a:solidFill>
                  <a:schemeClr val="bg1">
                    <a:lumMod val="50000"/>
                  </a:schemeClr>
                </a:solidFill>
              </a:rPr>
              <a:t>)</a:t>
            </a:r>
            <a:r>
              <a:rPr kumimoji="1" lang="ja-JP" altLang="en-US" dirty="0" smtClean="0">
                <a:solidFill>
                  <a:schemeClr val="bg1">
                    <a:lumMod val="50000"/>
                  </a:schemeClr>
                </a:solidFill>
              </a:rPr>
              <a:t>∈</a:t>
            </a:r>
            <a:r>
              <a:rPr kumimoji="1" lang="en-US" altLang="ja-JP" b="1" dirty="0" smtClean="0">
                <a:solidFill>
                  <a:schemeClr val="bg1">
                    <a:lumMod val="50000"/>
                  </a:schemeClr>
                </a:solidFill>
              </a:rPr>
              <a:t>Z</a:t>
            </a:r>
            <a:r>
              <a:rPr kumimoji="1" lang="en-US" altLang="ja-JP" dirty="0" smtClean="0">
                <a:solidFill>
                  <a:schemeClr val="bg1">
                    <a:lumMod val="50000"/>
                  </a:schemeClr>
                </a:solidFill>
              </a:rPr>
              <a:t>}</a:t>
            </a:r>
            <a:endParaRPr kumimoji="1" lang="ja-JP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1785567" y="2000557"/>
            <a:ext cx="559480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New_Prescription</a:t>
            </a:r>
            <a:r>
              <a:rPr kumimoji="1" lang="en-US" altLang="ja-JP" sz="2400" dirty="0"/>
              <a:t> </a:t>
            </a:r>
            <a:endParaRPr kumimoji="1" lang="en-US" altLang="ja-JP" sz="2400" dirty="0" smtClean="0"/>
          </a:p>
          <a:p>
            <a:r>
              <a:rPr kumimoji="1" lang="en-US" altLang="ja-JP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kumimoji="1" lang="en-US" altLang="ja-JP" dirty="0" smtClean="0">
                <a:solidFill>
                  <a:schemeClr val="bg1">
                    <a:lumMod val="50000"/>
                  </a:schemeClr>
                </a:solidFill>
              </a:rPr>
              <a:t> = {S</a:t>
            </a:r>
            <a:r>
              <a:rPr kumimoji="1" lang="en-US" altLang="ja-JP" baseline="-25000" dirty="0" smtClean="0">
                <a:solidFill>
                  <a:schemeClr val="bg1">
                    <a:lumMod val="50000"/>
                  </a:schemeClr>
                </a:solidFill>
              </a:rPr>
              <a:t>2</a:t>
            </a:r>
            <a:r>
              <a:rPr kumimoji="1" lang="en-US" altLang="ja-JP" dirty="0" smtClean="0">
                <a:solidFill>
                  <a:schemeClr val="bg1">
                    <a:lumMod val="50000"/>
                  </a:schemeClr>
                </a:solidFill>
              </a:rPr>
              <a:t>, C</a:t>
            </a:r>
            <a:r>
              <a:rPr kumimoji="1" lang="en-US" altLang="ja-JP" baseline="-25000" dirty="0" smtClean="0">
                <a:solidFill>
                  <a:schemeClr val="bg1">
                    <a:lumMod val="50000"/>
                  </a:schemeClr>
                </a:solidFill>
              </a:rPr>
              <a:t>2</a:t>
            </a:r>
            <a:r>
              <a:rPr kumimoji="1" lang="en-US" altLang="ja-JP" baseline="-25000" dirty="0">
                <a:solidFill>
                  <a:schemeClr val="bg1">
                    <a:lumMod val="50000"/>
                  </a:schemeClr>
                </a:solidFill>
              </a:rPr>
              <a:t>  </a:t>
            </a:r>
            <a:r>
              <a:rPr kumimoji="1" lang="en-US" altLang="ja-JP" dirty="0" smtClean="0">
                <a:solidFill>
                  <a:schemeClr val="bg1">
                    <a:lumMod val="50000"/>
                  </a:schemeClr>
                </a:solidFill>
              </a:rPr>
              <a:t>| S</a:t>
            </a:r>
            <a:r>
              <a:rPr kumimoji="1" lang="en-US" altLang="ja-JP" baseline="-25000" dirty="0" smtClean="0">
                <a:solidFill>
                  <a:schemeClr val="bg1">
                    <a:lumMod val="50000"/>
                  </a:schemeClr>
                </a:solidFill>
              </a:rPr>
              <a:t>2</a:t>
            </a:r>
            <a:r>
              <a:rPr kumimoji="1" lang="en-US" altLang="ja-JP" dirty="0" smtClean="0">
                <a:solidFill>
                  <a:schemeClr val="bg1">
                    <a:lumMod val="50000"/>
                  </a:schemeClr>
                </a:solidFill>
              </a:rPr>
              <a:t>=0.25</a:t>
            </a:r>
            <a:r>
              <a:rPr kumimoji="1" lang="ja-JP" altLang="en-US" dirty="0" smtClean="0">
                <a:solidFill>
                  <a:schemeClr val="bg1">
                    <a:lumMod val="50000"/>
                  </a:schemeClr>
                </a:solidFill>
              </a:rPr>
              <a:t>・</a:t>
            </a:r>
            <a:r>
              <a:rPr kumimoji="1" lang="en-US" altLang="ja-JP" dirty="0" smtClean="0">
                <a:solidFill>
                  <a:schemeClr val="bg1">
                    <a:lumMod val="50000"/>
                  </a:schemeClr>
                </a:solidFill>
              </a:rPr>
              <a:t>m</a:t>
            </a:r>
            <a:r>
              <a:rPr kumimoji="1" lang="en-US" altLang="ja-JP" baseline="-25000" dirty="0" smtClean="0">
                <a:solidFill>
                  <a:schemeClr val="bg1">
                    <a:lumMod val="50000"/>
                  </a:schemeClr>
                </a:solidFill>
              </a:rPr>
              <a:t>3</a:t>
            </a:r>
            <a:r>
              <a:rPr kumimoji="1" lang="en-US" altLang="ja-JP" dirty="0" smtClean="0">
                <a:solidFill>
                  <a:schemeClr val="bg1">
                    <a:lumMod val="50000"/>
                  </a:schemeClr>
                </a:solidFill>
              </a:rPr>
              <a:t>, C</a:t>
            </a:r>
            <a:r>
              <a:rPr kumimoji="1" lang="en-US" altLang="ja-JP" baseline="-25000" dirty="0" smtClean="0">
                <a:solidFill>
                  <a:schemeClr val="bg1">
                    <a:lumMod val="50000"/>
                  </a:schemeClr>
                </a:solidFill>
              </a:rPr>
              <a:t>2</a:t>
            </a:r>
            <a:r>
              <a:rPr kumimoji="1" lang="en-US" altLang="ja-JP" dirty="0" smtClean="0">
                <a:solidFill>
                  <a:schemeClr val="bg1">
                    <a:lumMod val="50000"/>
                  </a:schemeClr>
                </a:solidFill>
              </a:rPr>
              <a:t>=0.25</a:t>
            </a:r>
            <a:r>
              <a:rPr kumimoji="1" lang="ja-JP" altLang="en-US" dirty="0" smtClean="0">
                <a:solidFill>
                  <a:schemeClr val="bg1">
                    <a:lumMod val="50000"/>
                  </a:schemeClr>
                </a:solidFill>
              </a:rPr>
              <a:t> ・</a:t>
            </a:r>
            <a:r>
              <a:rPr kumimoji="1" lang="en-US" altLang="ja-JP" dirty="0" smtClean="0">
                <a:solidFill>
                  <a:schemeClr val="bg1">
                    <a:lumMod val="50000"/>
                  </a:schemeClr>
                </a:solidFill>
              </a:rPr>
              <a:t>m</a:t>
            </a:r>
            <a:r>
              <a:rPr kumimoji="1" lang="en-US" altLang="ja-JP" baseline="-25000" dirty="0" smtClean="0">
                <a:solidFill>
                  <a:schemeClr val="bg1">
                    <a:lumMod val="50000"/>
                  </a:schemeClr>
                </a:solidFill>
              </a:rPr>
              <a:t>4</a:t>
            </a:r>
            <a:r>
              <a:rPr kumimoji="1" lang="en-US" altLang="ja-JP" dirty="0" smtClean="0">
                <a:solidFill>
                  <a:schemeClr val="bg1">
                    <a:lumMod val="50000"/>
                  </a:schemeClr>
                </a:solidFill>
              </a:rPr>
              <a:t>,  (m</a:t>
            </a:r>
            <a:r>
              <a:rPr kumimoji="1" lang="en-US" altLang="ja-JP" baseline="-25000" dirty="0" smtClean="0">
                <a:solidFill>
                  <a:schemeClr val="bg1">
                    <a:lumMod val="50000"/>
                  </a:schemeClr>
                </a:solidFill>
              </a:rPr>
              <a:t>3</a:t>
            </a:r>
            <a:r>
              <a:rPr kumimoji="1" lang="en-US" altLang="ja-JP" dirty="0" smtClean="0">
                <a:solidFill>
                  <a:schemeClr val="bg1">
                    <a:lumMod val="50000"/>
                  </a:schemeClr>
                </a:solidFill>
              </a:rPr>
              <a:t>,m</a:t>
            </a:r>
            <a:r>
              <a:rPr kumimoji="1" lang="en-US" altLang="ja-JP" baseline="-25000" dirty="0" smtClean="0">
                <a:solidFill>
                  <a:schemeClr val="bg1">
                    <a:lumMod val="50000"/>
                  </a:schemeClr>
                </a:solidFill>
              </a:rPr>
              <a:t>4</a:t>
            </a:r>
            <a:r>
              <a:rPr kumimoji="1" lang="en-US" altLang="ja-JP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kumimoji="1" lang="en-US" altLang="ja-JP" dirty="0" smtClean="0">
                <a:solidFill>
                  <a:schemeClr val="bg1">
                    <a:lumMod val="50000"/>
                  </a:schemeClr>
                </a:solidFill>
              </a:rPr>
              <a:t>)</a:t>
            </a:r>
            <a:r>
              <a:rPr kumimoji="1" lang="ja-JP" altLang="en-US" dirty="0" smtClean="0">
                <a:solidFill>
                  <a:schemeClr val="bg1">
                    <a:lumMod val="50000"/>
                  </a:schemeClr>
                </a:solidFill>
              </a:rPr>
              <a:t>∈</a:t>
            </a:r>
            <a:r>
              <a:rPr kumimoji="1" lang="en-US" altLang="ja-JP" b="1" dirty="0" smtClean="0">
                <a:solidFill>
                  <a:schemeClr val="bg1">
                    <a:lumMod val="50000"/>
                  </a:schemeClr>
                </a:solidFill>
              </a:rPr>
              <a:t>Z</a:t>
            </a:r>
            <a:r>
              <a:rPr kumimoji="1" lang="en-US" altLang="ja-JP" dirty="0" smtClean="0">
                <a:solidFill>
                  <a:schemeClr val="bg1">
                    <a:lumMod val="50000"/>
                  </a:schemeClr>
                </a:solidFill>
              </a:rPr>
              <a:t>}</a:t>
            </a:r>
            <a:endParaRPr kumimoji="1" lang="ja-JP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3707993" y="4773306"/>
            <a:ext cx="15840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 smtClean="0"/>
              <a:t>Distance</a:t>
            </a:r>
            <a:endParaRPr kumimoji="1" lang="ja-JP" altLang="en-US" sz="2800" dirty="0"/>
          </a:p>
        </p:txBody>
      </p:sp>
      <p:sp>
        <p:nvSpPr>
          <p:cNvPr id="12" name="角丸四角形 11"/>
          <p:cNvSpPr/>
          <p:nvPr/>
        </p:nvSpPr>
        <p:spPr bwMode="auto">
          <a:xfrm>
            <a:off x="1655675" y="1088740"/>
            <a:ext cx="5981174" cy="1767440"/>
          </a:xfrm>
          <a:prstGeom prst="roundRect">
            <a:avLst>
              <a:gd name="adj" fmla="val 12188"/>
            </a:avLst>
          </a:prstGeom>
          <a:noFill/>
          <a:ln w="19050" cap="flat" cmpd="sng" algn="ctr">
            <a:solidFill>
              <a:srgbClr val="3366FF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sp>
        <p:nvSpPr>
          <p:cNvPr id="13" name="角丸四角形 12"/>
          <p:cNvSpPr/>
          <p:nvPr/>
        </p:nvSpPr>
        <p:spPr bwMode="auto">
          <a:xfrm>
            <a:off x="3527884" y="4401108"/>
            <a:ext cx="1987663" cy="1292662"/>
          </a:xfrm>
          <a:prstGeom prst="roundRect">
            <a:avLst/>
          </a:prstGeom>
          <a:noFill/>
          <a:ln w="19050" cap="flat" cmpd="sng" algn="ctr">
            <a:solidFill>
              <a:srgbClr val="3366FF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sp>
        <p:nvSpPr>
          <p:cNvPr id="14" name="右矢印 13"/>
          <p:cNvSpPr/>
          <p:nvPr/>
        </p:nvSpPr>
        <p:spPr bwMode="auto">
          <a:xfrm rot="5400000">
            <a:off x="4197678" y="3422491"/>
            <a:ext cx="648072" cy="445065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sp>
        <p:nvSpPr>
          <p:cNvPr id="90" name="テキスト ボックス 89"/>
          <p:cNvSpPr txBox="1"/>
          <p:nvPr/>
        </p:nvSpPr>
        <p:spPr>
          <a:xfrm>
            <a:off x="575556" y="1830405"/>
            <a:ext cx="865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 smtClean="0">
                <a:solidFill>
                  <a:srgbClr val="3366FF"/>
                </a:solidFill>
              </a:rPr>
              <a:t>Input</a:t>
            </a:r>
            <a:r>
              <a:rPr kumimoji="1" lang="ja-JP" altLang="en-US" b="1" dirty="0" smtClean="0">
                <a:solidFill>
                  <a:srgbClr val="3366FF"/>
                </a:solidFill>
              </a:rPr>
              <a:t>：</a:t>
            </a:r>
            <a:endParaRPr kumimoji="1" lang="ja-JP" altLang="en-US" b="1" dirty="0">
              <a:solidFill>
                <a:srgbClr val="3366FF"/>
              </a:solidFill>
            </a:endParaRPr>
          </a:p>
        </p:txBody>
      </p:sp>
      <p:sp>
        <p:nvSpPr>
          <p:cNvPr id="91" name="テキスト ボックス 90"/>
          <p:cNvSpPr txBox="1"/>
          <p:nvPr/>
        </p:nvSpPr>
        <p:spPr>
          <a:xfrm>
            <a:off x="575555" y="4862773"/>
            <a:ext cx="1058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 smtClean="0">
                <a:solidFill>
                  <a:srgbClr val="3366FF"/>
                </a:solidFill>
              </a:rPr>
              <a:t>Output</a:t>
            </a:r>
            <a:r>
              <a:rPr kumimoji="1" lang="ja-JP" altLang="en-US" b="1" dirty="0" smtClean="0">
                <a:solidFill>
                  <a:srgbClr val="3366FF"/>
                </a:solidFill>
              </a:rPr>
              <a:t>：</a:t>
            </a:r>
            <a:endParaRPr kumimoji="1" lang="ja-JP" altLang="en-US" b="1" dirty="0">
              <a:solidFill>
                <a:srgbClr val="3366FF"/>
              </a:solidFill>
            </a:endParaRPr>
          </a:p>
        </p:txBody>
      </p:sp>
      <p:sp>
        <p:nvSpPr>
          <p:cNvPr id="92" name="左中かっこ 91"/>
          <p:cNvSpPr/>
          <p:nvPr/>
        </p:nvSpPr>
        <p:spPr bwMode="auto">
          <a:xfrm>
            <a:off x="6300192" y="2917967"/>
            <a:ext cx="149379" cy="1080121"/>
          </a:xfrm>
          <a:prstGeom prst="leftBrac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sp>
        <p:nvSpPr>
          <p:cNvPr id="93" name="テキスト ボックス 92"/>
          <p:cNvSpPr txBox="1"/>
          <p:nvPr/>
        </p:nvSpPr>
        <p:spPr>
          <a:xfrm>
            <a:off x="6588224" y="2917967"/>
            <a:ext cx="2274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S</a:t>
            </a:r>
            <a:r>
              <a:rPr kumimoji="1" lang="ja-JP" altLang="en-US" dirty="0" smtClean="0"/>
              <a:t>：球面度数</a:t>
            </a:r>
            <a:r>
              <a:rPr kumimoji="1" lang="en-US" altLang="ja-JP" dirty="0" smtClean="0"/>
              <a:t>(</a:t>
            </a:r>
            <a:r>
              <a:rPr kumimoji="1" lang="en-US" altLang="ja-JP" sz="1600" dirty="0" smtClean="0"/>
              <a:t>Sphere</a:t>
            </a:r>
            <a:r>
              <a:rPr kumimoji="1" lang="en-US" altLang="ja-JP" dirty="0" smtClean="0"/>
              <a:t>)</a:t>
            </a:r>
          </a:p>
        </p:txBody>
      </p:sp>
      <p:sp>
        <p:nvSpPr>
          <p:cNvPr id="94" name="テキスト ボックス 93"/>
          <p:cNvSpPr txBox="1"/>
          <p:nvPr/>
        </p:nvSpPr>
        <p:spPr>
          <a:xfrm>
            <a:off x="6579852" y="3308347"/>
            <a:ext cx="2294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C</a:t>
            </a:r>
            <a:r>
              <a:rPr kumimoji="1" lang="ja-JP" altLang="en-US" dirty="0" smtClean="0"/>
              <a:t>：乱視度数</a:t>
            </a:r>
            <a:r>
              <a:rPr kumimoji="1" lang="en-US" altLang="ja-JP" dirty="0" smtClean="0"/>
              <a:t>(</a:t>
            </a:r>
            <a:r>
              <a:rPr kumimoji="1" lang="en-US" altLang="ja-JP" sz="1600" dirty="0" smtClean="0"/>
              <a:t>Cylinder</a:t>
            </a:r>
            <a:r>
              <a:rPr kumimoji="1" lang="en-US" altLang="ja-JP" dirty="0" smtClean="0"/>
              <a:t>)</a:t>
            </a:r>
          </a:p>
        </p:txBody>
      </p:sp>
      <p:sp>
        <p:nvSpPr>
          <p:cNvPr id="95" name="テキスト ボックス 94"/>
          <p:cNvSpPr txBox="1"/>
          <p:nvPr/>
        </p:nvSpPr>
        <p:spPr>
          <a:xfrm>
            <a:off x="6599813" y="3677679"/>
            <a:ext cx="2568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n</a:t>
            </a:r>
            <a:r>
              <a:rPr kumimoji="1" lang="ja-JP" altLang="en-US" dirty="0" smtClean="0"/>
              <a:t>：屈折率</a:t>
            </a:r>
            <a:r>
              <a:rPr kumimoji="1" lang="en-US" altLang="ja-JP" dirty="0" smtClean="0"/>
              <a:t>(</a:t>
            </a:r>
            <a:r>
              <a:rPr kumimoji="1" lang="en-US" altLang="ja-JP" sz="1400" dirty="0" smtClean="0"/>
              <a:t>Refractive Index</a:t>
            </a:r>
            <a:r>
              <a:rPr kumimoji="1" lang="en-US" altLang="ja-JP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550160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411" y="722750"/>
            <a:ext cx="7804150" cy="5853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2" name="正方形/長方形 31"/>
          <p:cNvSpPr/>
          <p:nvPr/>
        </p:nvSpPr>
        <p:spPr bwMode="auto">
          <a:xfrm>
            <a:off x="2411760" y="3429000"/>
            <a:ext cx="4248472" cy="208823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入力画面</a:t>
            </a:r>
            <a:r>
              <a:rPr kumimoji="1" lang="en-US" altLang="ja-JP" dirty="0" smtClean="0"/>
              <a:t>_1  [Input the corrected prescription]</a:t>
            </a:r>
            <a:endParaRPr kumimoji="1" lang="ja-JP" altLang="en-US" dirty="0"/>
          </a:p>
        </p:txBody>
      </p:sp>
      <p:sp>
        <p:nvSpPr>
          <p:cNvPr id="34" name="正方形/長方形 33"/>
          <p:cNvSpPr/>
          <p:nvPr/>
        </p:nvSpPr>
        <p:spPr bwMode="auto">
          <a:xfrm>
            <a:off x="3347864" y="2456892"/>
            <a:ext cx="2736304" cy="4320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sp>
        <p:nvSpPr>
          <p:cNvPr id="66" name="テキスト ボックス 65"/>
          <p:cNvSpPr txBox="1"/>
          <p:nvPr/>
        </p:nvSpPr>
        <p:spPr>
          <a:xfrm>
            <a:off x="3892843" y="970743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最新の処方度数</a:t>
            </a:r>
            <a:endParaRPr kumimoji="1" lang="ja-JP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正方形/長方形 3"/>
          <p:cNvSpPr/>
          <p:nvPr/>
        </p:nvSpPr>
        <p:spPr bwMode="auto">
          <a:xfrm>
            <a:off x="3696105" y="2124899"/>
            <a:ext cx="884834" cy="396044"/>
          </a:xfrm>
          <a:prstGeom prst="rect">
            <a:avLst/>
          </a:prstGeom>
          <a:solidFill>
            <a:schemeClr val="accent1"/>
          </a:solidFill>
          <a:ln w="25400" cap="flat" cmpd="sng" algn="ctr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sp>
        <p:nvSpPr>
          <p:cNvPr id="7" name="正方形/長方形 6"/>
          <p:cNvSpPr/>
          <p:nvPr/>
        </p:nvSpPr>
        <p:spPr bwMode="auto">
          <a:xfrm>
            <a:off x="5493783" y="2121560"/>
            <a:ext cx="894331" cy="396044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3275856" y="2148567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S</a:t>
            </a:r>
            <a:r>
              <a:rPr kumimoji="1" lang="ja-JP" altLang="en-US" dirty="0" smtClean="0"/>
              <a:t>：</a:t>
            </a:r>
            <a:endParaRPr kumimoji="1" lang="ja-JP" altLang="en-US" dirty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5041310" y="2148567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C</a:t>
            </a:r>
            <a:r>
              <a:rPr kumimoji="1" lang="ja-JP" altLang="en-US" dirty="0" smtClean="0"/>
              <a:t>：</a:t>
            </a:r>
            <a:endParaRPr kumimoji="1" lang="ja-JP" altLang="en-US" dirty="0"/>
          </a:p>
        </p:txBody>
      </p:sp>
      <p:sp>
        <p:nvSpPr>
          <p:cNvPr id="93" name="テキスト ボックス 92"/>
          <p:cNvSpPr txBox="1"/>
          <p:nvPr/>
        </p:nvSpPr>
        <p:spPr>
          <a:xfrm>
            <a:off x="2375756" y="2059104"/>
            <a:ext cx="5950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R/</a:t>
            </a:r>
            <a:endParaRPr kumimoji="1" lang="ja-JP" alt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4" name="テキスト ボックス 93"/>
          <p:cNvSpPr txBox="1"/>
          <p:nvPr/>
        </p:nvSpPr>
        <p:spPr>
          <a:xfrm>
            <a:off x="2375756" y="2772217"/>
            <a:ext cx="5261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L/</a:t>
            </a:r>
            <a:endParaRPr kumimoji="1" lang="ja-JP" alt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0" name="テキスト ボックス 89"/>
          <p:cNvSpPr txBox="1"/>
          <p:nvPr/>
        </p:nvSpPr>
        <p:spPr>
          <a:xfrm>
            <a:off x="3696105" y="2122581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 smtClean="0">
                <a:solidFill>
                  <a:srgbClr val="99CCFF"/>
                </a:solidFill>
              </a:rPr>
              <a:t>0</a:t>
            </a:r>
            <a:endParaRPr kumimoji="1" lang="ja-JP" altLang="en-US" b="1" dirty="0">
              <a:solidFill>
                <a:srgbClr val="99CCFF"/>
              </a:solidFill>
            </a:endParaRPr>
          </a:p>
        </p:txBody>
      </p:sp>
      <p:sp>
        <p:nvSpPr>
          <p:cNvPr id="91" name="テキスト ボックス 90"/>
          <p:cNvSpPr txBox="1"/>
          <p:nvPr/>
        </p:nvSpPr>
        <p:spPr>
          <a:xfrm>
            <a:off x="4066422" y="212087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 smtClean="0">
                <a:solidFill>
                  <a:srgbClr val="99CCFF"/>
                </a:solidFill>
              </a:rPr>
              <a:t>00</a:t>
            </a:r>
            <a:endParaRPr kumimoji="1" lang="ja-JP" altLang="en-US" b="1" dirty="0">
              <a:solidFill>
                <a:srgbClr val="99CCFF"/>
              </a:solidFill>
            </a:endParaRPr>
          </a:p>
        </p:txBody>
      </p:sp>
      <p:sp>
        <p:nvSpPr>
          <p:cNvPr id="92" name="テキスト ボックス 91"/>
          <p:cNvSpPr txBox="1"/>
          <p:nvPr/>
        </p:nvSpPr>
        <p:spPr>
          <a:xfrm>
            <a:off x="5900688" y="2127448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 smtClean="0">
                <a:solidFill>
                  <a:srgbClr val="99CCFF"/>
                </a:solidFill>
              </a:rPr>
              <a:t>00</a:t>
            </a:r>
            <a:endParaRPr kumimoji="1" lang="ja-JP" altLang="en-US" b="1" dirty="0">
              <a:solidFill>
                <a:srgbClr val="99CCFF"/>
              </a:solidFill>
            </a:endParaRPr>
          </a:p>
        </p:txBody>
      </p:sp>
      <p:sp>
        <p:nvSpPr>
          <p:cNvPr id="95" name="テキスト ボックス 94"/>
          <p:cNvSpPr txBox="1"/>
          <p:nvPr/>
        </p:nvSpPr>
        <p:spPr>
          <a:xfrm>
            <a:off x="5499040" y="213569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 smtClean="0">
                <a:solidFill>
                  <a:srgbClr val="99CCFF"/>
                </a:solidFill>
              </a:rPr>
              <a:t>0</a:t>
            </a:r>
            <a:endParaRPr kumimoji="1" lang="ja-JP" altLang="en-US" b="1" dirty="0">
              <a:solidFill>
                <a:srgbClr val="99CCFF"/>
              </a:solidFill>
            </a:endParaRPr>
          </a:p>
        </p:txBody>
      </p:sp>
      <p:sp>
        <p:nvSpPr>
          <p:cNvPr id="104" name="円/楕円 103"/>
          <p:cNvSpPr>
            <a:spLocks noChangeAspect="1"/>
          </p:cNvSpPr>
          <p:nvPr/>
        </p:nvSpPr>
        <p:spPr bwMode="auto">
          <a:xfrm>
            <a:off x="4036455" y="2377222"/>
            <a:ext cx="72000" cy="72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sp>
        <p:nvSpPr>
          <p:cNvPr id="105" name="円/楕円 104"/>
          <p:cNvSpPr>
            <a:spLocks noChangeAspect="1"/>
          </p:cNvSpPr>
          <p:nvPr/>
        </p:nvSpPr>
        <p:spPr bwMode="auto">
          <a:xfrm>
            <a:off x="5843631" y="2373883"/>
            <a:ext cx="72000" cy="72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sp>
        <p:nvSpPr>
          <p:cNvPr id="107" name="正方形/長方形 106"/>
          <p:cNvSpPr/>
          <p:nvPr/>
        </p:nvSpPr>
        <p:spPr bwMode="auto">
          <a:xfrm>
            <a:off x="3696105" y="2828919"/>
            <a:ext cx="884834" cy="396044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sp>
        <p:nvSpPr>
          <p:cNvPr id="108" name="正方形/長方形 107"/>
          <p:cNvSpPr/>
          <p:nvPr/>
        </p:nvSpPr>
        <p:spPr bwMode="auto">
          <a:xfrm>
            <a:off x="5493783" y="2825580"/>
            <a:ext cx="894331" cy="396044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sp>
        <p:nvSpPr>
          <p:cNvPr id="109" name="テキスト ボックス 108"/>
          <p:cNvSpPr txBox="1"/>
          <p:nvPr/>
        </p:nvSpPr>
        <p:spPr>
          <a:xfrm>
            <a:off x="3275856" y="2852587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S</a:t>
            </a:r>
            <a:r>
              <a:rPr kumimoji="1" lang="ja-JP" altLang="en-US" dirty="0" smtClean="0"/>
              <a:t>：</a:t>
            </a:r>
            <a:endParaRPr kumimoji="1" lang="ja-JP" altLang="en-US" dirty="0"/>
          </a:p>
        </p:txBody>
      </p:sp>
      <p:sp>
        <p:nvSpPr>
          <p:cNvPr id="110" name="テキスト ボックス 109"/>
          <p:cNvSpPr txBox="1"/>
          <p:nvPr/>
        </p:nvSpPr>
        <p:spPr>
          <a:xfrm>
            <a:off x="5041310" y="2852587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C</a:t>
            </a:r>
            <a:r>
              <a:rPr kumimoji="1" lang="ja-JP" altLang="en-US" dirty="0" smtClean="0"/>
              <a:t>：</a:t>
            </a:r>
            <a:endParaRPr kumimoji="1" lang="ja-JP" altLang="en-US" dirty="0"/>
          </a:p>
        </p:txBody>
      </p:sp>
      <p:sp>
        <p:nvSpPr>
          <p:cNvPr id="113" name="テキスト ボックス 112"/>
          <p:cNvSpPr txBox="1"/>
          <p:nvPr/>
        </p:nvSpPr>
        <p:spPr>
          <a:xfrm>
            <a:off x="3696105" y="2826601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 smtClean="0">
                <a:solidFill>
                  <a:srgbClr val="99CCFF"/>
                </a:solidFill>
              </a:rPr>
              <a:t>0</a:t>
            </a:r>
            <a:endParaRPr kumimoji="1" lang="ja-JP" altLang="en-US" b="1" dirty="0">
              <a:solidFill>
                <a:srgbClr val="99CCFF"/>
              </a:solidFill>
            </a:endParaRPr>
          </a:p>
        </p:txBody>
      </p:sp>
      <p:sp>
        <p:nvSpPr>
          <p:cNvPr id="114" name="テキスト ボックス 113"/>
          <p:cNvSpPr txBox="1"/>
          <p:nvPr/>
        </p:nvSpPr>
        <p:spPr>
          <a:xfrm>
            <a:off x="4066422" y="282489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 smtClean="0">
                <a:solidFill>
                  <a:srgbClr val="99CCFF"/>
                </a:solidFill>
              </a:rPr>
              <a:t>00</a:t>
            </a:r>
            <a:endParaRPr kumimoji="1" lang="ja-JP" altLang="en-US" b="1" dirty="0">
              <a:solidFill>
                <a:srgbClr val="99CCFF"/>
              </a:solidFill>
            </a:endParaRPr>
          </a:p>
        </p:txBody>
      </p:sp>
      <p:sp>
        <p:nvSpPr>
          <p:cNvPr id="115" name="テキスト ボックス 114"/>
          <p:cNvSpPr txBox="1"/>
          <p:nvPr/>
        </p:nvSpPr>
        <p:spPr>
          <a:xfrm>
            <a:off x="5900688" y="2831468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 smtClean="0">
                <a:solidFill>
                  <a:srgbClr val="99CCFF"/>
                </a:solidFill>
              </a:rPr>
              <a:t>00</a:t>
            </a:r>
            <a:endParaRPr kumimoji="1" lang="ja-JP" altLang="en-US" b="1" dirty="0">
              <a:solidFill>
                <a:srgbClr val="99CCFF"/>
              </a:solidFill>
            </a:endParaRPr>
          </a:p>
        </p:txBody>
      </p:sp>
      <p:sp>
        <p:nvSpPr>
          <p:cNvPr id="116" name="テキスト ボックス 115"/>
          <p:cNvSpPr txBox="1"/>
          <p:nvPr/>
        </p:nvSpPr>
        <p:spPr>
          <a:xfrm>
            <a:off x="5499040" y="283971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 smtClean="0">
                <a:solidFill>
                  <a:srgbClr val="99CCFF"/>
                </a:solidFill>
              </a:rPr>
              <a:t>0</a:t>
            </a:r>
            <a:endParaRPr kumimoji="1" lang="ja-JP" altLang="en-US" b="1" dirty="0">
              <a:solidFill>
                <a:srgbClr val="99CCFF"/>
              </a:solidFill>
            </a:endParaRPr>
          </a:p>
        </p:txBody>
      </p:sp>
      <p:sp>
        <p:nvSpPr>
          <p:cNvPr id="119" name="円/楕円 118"/>
          <p:cNvSpPr>
            <a:spLocks noChangeAspect="1"/>
          </p:cNvSpPr>
          <p:nvPr/>
        </p:nvSpPr>
        <p:spPr bwMode="auto">
          <a:xfrm>
            <a:off x="4036455" y="3081242"/>
            <a:ext cx="72000" cy="72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sp>
        <p:nvSpPr>
          <p:cNvPr id="120" name="円/楕円 119"/>
          <p:cNvSpPr>
            <a:spLocks noChangeAspect="1"/>
          </p:cNvSpPr>
          <p:nvPr/>
        </p:nvSpPr>
        <p:spPr bwMode="auto">
          <a:xfrm>
            <a:off x="5843631" y="3077903"/>
            <a:ext cx="72000" cy="72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sp>
        <p:nvSpPr>
          <p:cNvPr id="122" name="正方形/長方形 121"/>
          <p:cNvSpPr/>
          <p:nvPr/>
        </p:nvSpPr>
        <p:spPr bwMode="auto">
          <a:xfrm>
            <a:off x="707225" y="4420632"/>
            <a:ext cx="7681199" cy="208823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sp>
        <p:nvSpPr>
          <p:cNvPr id="11" name="正方形/長方形 10"/>
          <p:cNvSpPr/>
          <p:nvPr/>
        </p:nvSpPr>
        <p:spPr bwMode="auto">
          <a:xfrm>
            <a:off x="4745512" y="4905369"/>
            <a:ext cx="659091" cy="1367947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4844426" y="5038265"/>
            <a:ext cx="470000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00</a:t>
            </a:r>
          </a:p>
          <a:p>
            <a:r>
              <a:rPr kumimoji="1" lang="en-US" altLang="ja-JP" sz="2000" b="1" dirty="0" smtClean="0"/>
              <a:t>25</a:t>
            </a:r>
          </a:p>
          <a:p>
            <a:r>
              <a:rPr kumimoji="1" lang="en-US" altLang="ja-JP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50</a:t>
            </a:r>
          </a:p>
          <a:p>
            <a:r>
              <a:rPr kumimoji="1" lang="en-US" altLang="ja-JP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75</a:t>
            </a:r>
          </a:p>
        </p:txBody>
      </p:sp>
      <p:sp>
        <p:nvSpPr>
          <p:cNvPr id="13" name="正方形/長方形 12"/>
          <p:cNvSpPr/>
          <p:nvPr/>
        </p:nvSpPr>
        <p:spPr bwMode="auto">
          <a:xfrm>
            <a:off x="4089500" y="4617132"/>
            <a:ext cx="336491" cy="18002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4061436" y="5085950"/>
            <a:ext cx="397866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+1</a:t>
            </a:r>
          </a:p>
          <a:p>
            <a:r>
              <a:rPr kumimoji="1" lang="en-US" altLang="ja-JP" sz="2000" b="1" dirty="0" smtClean="0"/>
              <a:t> 0</a:t>
            </a:r>
          </a:p>
          <a:p>
            <a:r>
              <a:rPr kumimoji="1" lang="en-US" altLang="ja-JP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-1</a:t>
            </a:r>
          </a:p>
        </p:txBody>
      </p:sp>
      <p:sp>
        <p:nvSpPr>
          <p:cNvPr id="15" name="テキスト ボックス 14"/>
          <p:cNvSpPr txBox="1"/>
          <p:nvPr/>
        </p:nvSpPr>
        <p:spPr>
          <a:xfrm rot="5400000">
            <a:off x="4156873" y="4894808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…</a:t>
            </a:r>
            <a:endParaRPr kumimoji="1" lang="en-US" altLang="ja-JP" sz="16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テキスト ボックス 15"/>
          <p:cNvSpPr txBox="1"/>
          <p:nvPr/>
        </p:nvSpPr>
        <p:spPr>
          <a:xfrm rot="5400000">
            <a:off x="4154760" y="5764658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…</a:t>
            </a:r>
            <a:endParaRPr kumimoji="1" lang="en-US" altLang="ja-JP" sz="16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3" name="円/楕円 122"/>
          <p:cNvSpPr>
            <a:spLocks noChangeAspect="1"/>
          </p:cNvSpPr>
          <p:nvPr/>
        </p:nvSpPr>
        <p:spPr bwMode="auto">
          <a:xfrm>
            <a:off x="4529496" y="5553236"/>
            <a:ext cx="72000" cy="72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cxnSp>
        <p:nvCxnSpPr>
          <p:cNvPr id="53" name="直線コネクタ 52"/>
          <p:cNvCxnSpPr/>
          <p:nvPr/>
        </p:nvCxnSpPr>
        <p:spPr bwMode="auto">
          <a:xfrm>
            <a:off x="655411" y="4420632"/>
            <a:ext cx="7733013" cy="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4" name="テキスト ボックス 123"/>
          <p:cNvSpPr txBox="1"/>
          <p:nvPr/>
        </p:nvSpPr>
        <p:spPr>
          <a:xfrm>
            <a:off x="4031940" y="4605434"/>
            <a:ext cx="4876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+10</a:t>
            </a:r>
          </a:p>
        </p:txBody>
      </p:sp>
      <p:sp>
        <p:nvSpPr>
          <p:cNvPr id="125" name="テキスト ボックス 124"/>
          <p:cNvSpPr txBox="1"/>
          <p:nvPr/>
        </p:nvSpPr>
        <p:spPr>
          <a:xfrm>
            <a:off x="4050355" y="6090400"/>
            <a:ext cx="4427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-16</a:t>
            </a:r>
          </a:p>
        </p:txBody>
      </p:sp>
      <p:sp>
        <p:nvSpPr>
          <p:cNvPr id="40" name="左カーブ矢印 39"/>
          <p:cNvSpPr/>
          <p:nvPr/>
        </p:nvSpPr>
        <p:spPr bwMode="auto">
          <a:xfrm>
            <a:off x="6660232" y="2278110"/>
            <a:ext cx="359169" cy="835793"/>
          </a:xfrm>
          <a:prstGeom prst="curvedLeftArrow">
            <a:avLst/>
          </a:prstGeom>
          <a:solidFill>
            <a:srgbClr val="FFCCCC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sp>
        <p:nvSpPr>
          <p:cNvPr id="41" name="テキスト ボックス 40"/>
          <p:cNvSpPr txBox="1"/>
          <p:nvPr/>
        </p:nvSpPr>
        <p:spPr>
          <a:xfrm>
            <a:off x="7032027" y="2278110"/>
            <a:ext cx="125707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" dirty="0" smtClean="0">
                <a:solidFill>
                  <a:srgbClr val="FF0000"/>
                </a:solidFill>
              </a:rPr>
              <a:t>R</a:t>
            </a:r>
            <a:r>
              <a:rPr kumimoji="1" lang="ja-JP" altLang="en-US" sz="1200" dirty="0" smtClean="0">
                <a:solidFill>
                  <a:srgbClr val="FF0000"/>
                </a:solidFill>
              </a:rPr>
              <a:t>の入力を</a:t>
            </a:r>
            <a:endParaRPr kumimoji="1" lang="en-US" altLang="ja-JP" sz="1200" dirty="0" smtClean="0">
              <a:solidFill>
                <a:srgbClr val="FF0000"/>
              </a:solidFill>
            </a:endParaRPr>
          </a:p>
          <a:p>
            <a:r>
              <a:rPr kumimoji="1" lang="en-US" altLang="ja-JP" sz="1200" dirty="0" smtClean="0">
                <a:solidFill>
                  <a:srgbClr val="FF0000"/>
                </a:solidFill>
              </a:rPr>
              <a:t>L</a:t>
            </a:r>
            <a:r>
              <a:rPr kumimoji="1" lang="ja-JP" altLang="en-US" sz="1200" dirty="0" smtClean="0">
                <a:solidFill>
                  <a:srgbClr val="FF0000"/>
                </a:solidFill>
              </a:rPr>
              <a:t>に反映させる</a:t>
            </a:r>
            <a:endParaRPr kumimoji="1" lang="en-US" altLang="ja-JP" sz="1200" dirty="0" smtClean="0">
              <a:solidFill>
                <a:srgbClr val="FF0000"/>
              </a:solidFill>
            </a:endParaRPr>
          </a:p>
          <a:p>
            <a:r>
              <a:rPr kumimoji="1" lang="en-US" altLang="ja-JP" sz="1200" dirty="0" smtClean="0">
                <a:solidFill>
                  <a:srgbClr val="FF0000"/>
                </a:solidFill>
              </a:rPr>
              <a:t>(</a:t>
            </a:r>
            <a:r>
              <a:rPr kumimoji="1" lang="ja-JP" altLang="en-US" sz="1200" dirty="0" smtClean="0">
                <a:solidFill>
                  <a:srgbClr val="FF0000"/>
                </a:solidFill>
              </a:rPr>
              <a:t>入力の手間を</a:t>
            </a:r>
            <a:endParaRPr kumimoji="1" lang="en-US" altLang="ja-JP" sz="1200" dirty="0" smtClean="0">
              <a:solidFill>
                <a:srgbClr val="FF0000"/>
              </a:solidFill>
            </a:endParaRPr>
          </a:p>
          <a:p>
            <a:r>
              <a:rPr kumimoji="1" lang="ja-JP" altLang="en-US" sz="1200" dirty="0" smtClean="0">
                <a:solidFill>
                  <a:srgbClr val="FF0000"/>
                </a:solidFill>
              </a:rPr>
              <a:t>軽減させる目的</a:t>
            </a:r>
            <a:r>
              <a:rPr kumimoji="1" lang="en-US" altLang="ja-JP" sz="1200" dirty="0" smtClean="0">
                <a:solidFill>
                  <a:srgbClr val="FF0000"/>
                </a:solidFill>
              </a:rPr>
              <a:t>)</a:t>
            </a:r>
            <a:endParaRPr kumimoji="1" lang="ja-JP" altLang="en-US" sz="1200" dirty="0">
              <a:solidFill>
                <a:srgbClr val="FF0000"/>
              </a:solidFill>
            </a:endParaRPr>
          </a:p>
        </p:txBody>
      </p:sp>
      <p:sp>
        <p:nvSpPr>
          <p:cNvPr id="42" name="テキスト ボックス 41"/>
          <p:cNvSpPr txBox="1"/>
          <p:nvPr/>
        </p:nvSpPr>
        <p:spPr>
          <a:xfrm>
            <a:off x="3792493" y="3464640"/>
            <a:ext cx="2230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 smtClean="0">
                <a:solidFill>
                  <a:srgbClr val="FF0000"/>
                </a:solidFill>
              </a:rPr>
              <a:t>-16.00 </a:t>
            </a:r>
            <a:r>
              <a:rPr kumimoji="1" lang="ja-JP" altLang="en-US" b="1" dirty="0" smtClean="0">
                <a:solidFill>
                  <a:srgbClr val="FF0000"/>
                </a:solidFill>
              </a:rPr>
              <a:t>≦</a:t>
            </a:r>
            <a:r>
              <a:rPr kumimoji="1" lang="en-US" altLang="ja-JP" b="1" dirty="0" smtClean="0">
                <a:solidFill>
                  <a:srgbClr val="FF0000"/>
                </a:solidFill>
              </a:rPr>
              <a:t>S</a:t>
            </a:r>
            <a:r>
              <a:rPr kumimoji="1" lang="en-US" altLang="ja-JP" b="1" dirty="0">
                <a:solidFill>
                  <a:srgbClr val="FF0000"/>
                </a:solidFill>
              </a:rPr>
              <a:t> </a:t>
            </a:r>
            <a:r>
              <a:rPr kumimoji="1" lang="ja-JP" altLang="en-US" b="1" dirty="0">
                <a:solidFill>
                  <a:srgbClr val="FF0000"/>
                </a:solidFill>
              </a:rPr>
              <a:t>≦</a:t>
            </a:r>
            <a:r>
              <a:rPr kumimoji="1" lang="en-US" altLang="ja-JP" b="1" dirty="0" smtClean="0">
                <a:solidFill>
                  <a:srgbClr val="FF0000"/>
                </a:solidFill>
              </a:rPr>
              <a:t> +8.00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43" name="テキスト ボックス 42"/>
          <p:cNvSpPr txBox="1"/>
          <p:nvPr/>
        </p:nvSpPr>
        <p:spPr>
          <a:xfrm>
            <a:off x="3892843" y="3879146"/>
            <a:ext cx="2117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 smtClean="0">
                <a:solidFill>
                  <a:srgbClr val="FF0000"/>
                </a:solidFill>
              </a:rPr>
              <a:t>-6.00 </a:t>
            </a:r>
            <a:r>
              <a:rPr kumimoji="1" lang="ja-JP" altLang="en-US" b="1" dirty="0" smtClean="0">
                <a:solidFill>
                  <a:srgbClr val="FF0000"/>
                </a:solidFill>
              </a:rPr>
              <a:t>≦</a:t>
            </a:r>
            <a:r>
              <a:rPr kumimoji="1" lang="en-US" altLang="ja-JP" b="1" dirty="0">
                <a:solidFill>
                  <a:srgbClr val="FF0000"/>
                </a:solidFill>
              </a:rPr>
              <a:t>C</a:t>
            </a:r>
            <a:r>
              <a:rPr kumimoji="1" lang="en-US" altLang="ja-JP" b="1" dirty="0" smtClean="0">
                <a:solidFill>
                  <a:srgbClr val="FF0000"/>
                </a:solidFill>
              </a:rPr>
              <a:t> </a:t>
            </a:r>
            <a:r>
              <a:rPr kumimoji="1" lang="ja-JP" altLang="en-US" b="1" dirty="0">
                <a:solidFill>
                  <a:srgbClr val="FF0000"/>
                </a:solidFill>
              </a:rPr>
              <a:t>≦</a:t>
            </a:r>
            <a:r>
              <a:rPr kumimoji="1" lang="en-US" altLang="ja-JP" b="1" dirty="0" smtClean="0">
                <a:solidFill>
                  <a:srgbClr val="FF0000"/>
                </a:solidFill>
              </a:rPr>
              <a:t> +6.00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9869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線コネクタ 5"/>
          <p:cNvCxnSpPr/>
          <p:nvPr/>
        </p:nvCxnSpPr>
        <p:spPr bwMode="auto">
          <a:xfrm flipH="1" flipV="1">
            <a:off x="8172400" y="2421454"/>
            <a:ext cx="540060" cy="198022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1A0D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直線コネクタ 7"/>
          <p:cNvCxnSpPr/>
          <p:nvPr/>
        </p:nvCxnSpPr>
        <p:spPr bwMode="auto">
          <a:xfrm flipH="1">
            <a:off x="8208404" y="2619476"/>
            <a:ext cx="504056" cy="18002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1A0D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" name="円/楕円 9"/>
          <p:cNvSpPr/>
          <p:nvPr/>
        </p:nvSpPr>
        <p:spPr bwMode="auto">
          <a:xfrm>
            <a:off x="8248160" y="2475460"/>
            <a:ext cx="108012" cy="288032"/>
          </a:xfrm>
          <a:prstGeom prst="ellipse">
            <a:avLst/>
          </a:prstGeom>
          <a:solidFill>
            <a:srgbClr val="1A0D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cxnSp>
        <p:nvCxnSpPr>
          <p:cNvPr id="12" name="直線コネクタ 11"/>
          <p:cNvCxnSpPr/>
          <p:nvPr/>
        </p:nvCxnSpPr>
        <p:spPr bwMode="auto">
          <a:xfrm flipH="1">
            <a:off x="1475656" y="2619476"/>
            <a:ext cx="6759252" cy="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直線コネクタ 21"/>
          <p:cNvCxnSpPr/>
          <p:nvPr/>
        </p:nvCxnSpPr>
        <p:spPr bwMode="auto">
          <a:xfrm>
            <a:off x="2722029" y="2057763"/>
            <a:ext cx="0" cy="792088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21" name="グループ化 20"/>
          <p:cNvGrpSpPr/>
          <p:nvPr/>
        </p:nvGrpSpPr>
        <p:grpSpPr>
          <a:xfrm>
            <a:off x="2132199" y="1374450"/>
            <a:ext cx="1179661" cy="884986"/>
            <a:chOff x="3670871" y="1839185"/>
            <a:chExt cx="1179661" cy="884986"/>
          </a:xfrm>
        </p:grpSpPr>
        <p:pic>
          <p:nvPicPr>
            <p:cNvPr id="19" name="Picture 3" descr="C:\Users\NES84020520\Documents\00_Optics\O04_wearers-test_装用試験\Infinite7\SensitivityTest\SensitivityTest1\myopia\Inf7_ST1_minus001.png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3670871" y="1839185"/>
              <a:ext cx="1179661" cy="8849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4" descr="D:\O04_wearers-test_装用試験\Infinite8_Century\Inf8_SensitivityTest\Image_Cylinder_CorrectingError_Far_2000mm\Image_Cylinder_乱視度数ずれ2000mm_Ax090_0c025pitch\C_Ax090_0c000_2000m.pn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435" t="-1" r="10646" b="6776"/>
            <a:stretch/>
          </p:blipFill>
          <p:spPr bwMode="auto">
            <a:xfrm>
              <a:off x="3885184" y="2028580"/>
              <a:ext cx="762674" cy="5076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5" name="テキスト ボックス 24"/>
          <p:cNvSpPr txBox="1"/>
          <p:nvPr/>
        </p:nvSpPr>
        <p:spPr>
          <a:xfrm>
            <a:off x="2426396" y="2832780"/>
            <a:ext cx="5838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 smtClean="0">
                <a:solidFill>
                  <a:srgbClr val="FF0000"/>
                </a:solidFill>
              </a:rPr>
              <a:t>1</a:t>
            </a:r>
            <a:r>
              <a:rPr kumimoji="1" lang="en-US" altLang="ja-JP" sz="2000" dirty="0" smtClean="0">
                <a:solidFill>
                  <a:srgbClr val="FF0000"/>
                </a:solidFill>
              </a:rPr>
              <a:t>m</a:t>
            </a:r>
            <a:endParaRPr kumimoji="1" lang="ja-JP" altLang="en-US" sz="2000" dirty="0">
              <a:solidFill>
                <a:srgbClr val="FF0000"/>
              </a:solidFill>
            </a:endParaRPr>
          </a:p>
        </p:txBody>
      </p:sp>
      <p:sp>
        <p:nvSpPr>
          <p:cNvPr id="26" name="テキスト ボックス 25"/>
          <p:cNvSpPr txBox="1"/>
          <p:nvPr/>
        </p:nvSpPr>
        <p:spPr>
          <a:xfrm>
            <a:off x="1365153" y="2855629"/>
            <a:ext cx="9813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Distance</a:t>
            </a:r>
            <a:endParaRPr kumimoji="1" lang="ja-JP" alt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2" name="テキスト ボックス 41"/>
          <p:cNvSpPr txBox="1"/>
          <p:nvPr/>
        </p:nvSpPr>
        <p:spPr>
          <a:xfrm>
            <a:off x="2112263" y="525928"/>
            <a:ext cx="110639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Far</a:t>
            </a:r>
          </a:p>
          <a:p>
            <a:r>
              <a:rPr kumimoji="1" lang="en-US" altLang="ja-JP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Sensitivity</a:t>
            </a:r>
          </a:p>
          <a:p>
            <a:r>
              <a:rPr kumimoji="1" lang="en-US" altLang="ja-JP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Test</a:t>
            </a:r>
            <a:endParaRPr kumimoji="1" lang="ja-JP" alt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4" name="直線コネクタ 3"/>
          <p:cNvCxnSpPr/>
          <p:nvPr/>
        </p:nvCxnSpPr>
        <p:spPr bwMode="auto">
          <a:xfrm>
            <a:off x="1165821" y="4839565"/>
            <a:ext cx="650555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F9900"/>
            </a:solidFill>
            <a:prstDash val="sys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9" name="直線コネクタ 48"/>
          <p:cNvCxnSpPr/>
          <p:nvPr/>
        </p:nvCxnSpPr>
        <p:spPr bwMode="auto">
          <a:xfrm>
            <a:off x="1823083" y="4844328"/>
            <a:ext cx="0" cy="452242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F9900"/>
            </a:solidFill>
            <a:prstDash val="sys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8" name="正方形/長方形 17"/>
          <p:cNvSpPr/>
          <p:nvPr/>
        </p:nvSpPr>
        <p:spPr>
          <a:xfrm>
            <a:off x="647564" y="5544972"/>
            <a:ext cx="37840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Average dioptric </a:t>
            </a:r>
            <a:r>
              <a:rPr kumimoji="1" lang="en-US" altLang="ja-JP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far power error [D]</a:t>
            </a:r>
            <a:endParaRPr kumimoji="1" lang="ja-JP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6" name="正方形/長方形 55"/>
          <p:cNvSpPr/>
          <p:nvPr/>
        </p:nvSpPr>
        <p:spPr>
          <a:xfrm rot="16200000">
            <a:off x="-225339" y="4145195"/>
            <a:ext cx="1467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Distance [m]</a:t>
            </a:r>
            <a:endParaRPr kumimoji="1" lang="ja-JP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3" name="テキスト ボックス 22"/>
          <p:cNvSpPr txBox="1"/>
          <p:nvPr/>
        </p:nvSpPr>
        <p:spPr>
          <a:xfrm>
            <a:off x="1331640" y="28576"/>
            <a:ext cx="39853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 smtClean="0">
                <a:solidFill>
                  <a:schemeClr val="bg1"/>
                </a:solidFill>
              </a:rPr>
              <a:t>Calculation for Far Distance</a:t>
            </a:r>
            <a:endParaRPr kumimoji="1" lang="ja-JP" altLang="en-US" sz="2400" dirty="0">
              <a:solidFill>
                <a:schemeClr val="bg1"/>
              </a:solidFill>
            </a:endParaRPr>
          </a:p>
        </p:txBody>
      </p:sp>
      <p:sp>
        <p:nvSpPr>
          <p:cNvPr id="40" name="正方形/長方形 39"/>
          <p:cNvSpPr/>
          <p:nvPr/>
        </p:nvSpPr>
        <p:spPr>
          <a:xfrm>
            <a:off x="6215467" y="1936000"/>
            <a:ext cx="19518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ja-JP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kumimoji="1" lang="en-US" altLang="ja-JP" baseline="-25000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new</a:t>
            </a:r>
            <a:r>
              <a:rPr lang="ja-JP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ja-JP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kumimoji="1" lang="en-US" altLang="ja-JP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kumimoji="1" lang="en-US" altLang="ja-JP" baseline="-25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old </a:t>
            </a:r>
            <a:r>
              <a:rPr kumimoji="1" lang="en-US" altLang="ja-JP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kumimoji="1" lang="en-US" altLang="ja-JP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kumimoji="1" lang="en-US" altLang="ja-JP" baseline="-25000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endParaRPr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正方形/長方形 43"/>
          <p:cNvSpPr/>
          <p:nvPr/>
        </p:nvSpPr>
        <p:spPr>
          <a:xfrm>
            <a:off x="789609" y="6300028"/>
            <a:ext cx="358597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ja-JP" dirty="0" smtClean="0">
                <a:solidFill>
                  <a:srgbClr val="3333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 = Average dioptric power error</a:t>
            </a:r>
            <a:endParaRPr kumimoji="1" lang="ja-JP" altLang="en-US" dirty="0">
              <a:solidFill>
                <a:srgbClr val="3333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005" y="3322723"/>
            <a:ext cx="3655453" cy="23745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48" name="直線コネクタ 47"/>
          <p:cNvCxnSpPr/>
          <p:nvPr/>
        </p:nvCxnSpPr>
        <p:spPr bwMode="auto">
          <a:xfrm>
            <a:off x="1521310" y="4607973"/>
            <a:ext cx="0" cy="730748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2" name="直線コネクタ 51"/>
          <p:cNvCxnSpPr/>
          <p:nvPr/>
        </p:nvCxnSpPr>
        <p:spPr bwMode="auto">
          <a:xfrm>
            <a:off x="2727849" y="5063395"/>
            <a:ext cx="4567" cy="242701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テキスト ボックス 36"/>
              <p:cNvSpPr txBox="1"/>
              <p:nvPr/>
            </p:nvSpPr>
            <p:spPr>
              <a:xfrm>
                <a:off x="6198345" y="657252"/>
                <a:ext cx="1720792" cy="4857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dirty="0" smtClean="0">
                    <a:solidFill>
                      <a:srgbClr val="0000FF"/>
                    </a:solidFill>
                  </a:rPr>
                  <a:t>F</a:t>
                </a:r>
                <a:r>
                  <a:rPr kumimoji="1" lang="en-US" altLang="ja-JP" baseline="-25000" dirty="0" smtClean="0">
                    <a:solidFill>
                      <a:srgbClr val="0000FF"/>
                    </a:solidFill>
                  </a:rPr>
                  <a:t>old</a:t>
                </a:r>
                <a14:m>
                  <m:oMath xmlns:m="http://schemas.openxmlformats.org/officeDocument/2006/math">
                    <m:r>
                      <a:rPr kumimoji="1" lang="en-US" altLang="ja-JP" i="1">
                        <a:solidFill>
                          <a:srgbClr val="0000FF"/>
                        </a:solidFill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kumimoji="1" lang="en-US" altLang="ja-JP" i="1" smtClean="0">
                            <a:solidFill>
                              <a:srgbClr val="0000FF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kumimoji="1" lang="en-US" altLang="ja-JP" b="0" i="1" smtClean="0">
                            <a:solidFill>
                              <a:srgbClr val="0000FF"/>
                            </a:solidFill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kumimoji="1" lang="en-US" altLang="ja-JP" b="0" i="1" smtClean="0">
                            <a:solidFill>
                              <a:srgbClr val="0000FF"/>
                            </a:solidFill>
                            <a:latin typeface="Cambria Math"/>
                          </a:rPr>
                          <m:t>𝑜𝑙𝑑</m:t>
                        </m:r>
                      </m:sub>
                    </m:sSub>
                    <m:r>
                      <a:rPr kumimoji="1" lang="en-US" altLang="ja-JP" i="1">
                        <a:solidFill>
                          <a:srgbClr val="0000FF"/>
                        </a:solidFill>
                        <a:latin typeface="Cambria Math"/>
                      </a:rPr>
                      <m:t>+</m:t>
                    </m:r>
                    <m:f>
                      <m:fPr>
                        <m:ctrlPr>
                          <a:rPr kumimoji="1" lang="en-US" altLang="ja-JP" i="1">
                            <a:solidFill>
                              <a:srgbClr val="0000FF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kumimoji="1" lang="en-US" altLang="ja-JP" i="1">
                            <a:solidFill>
                              <a:srgbClr val="0000FF"/>
                            </a:solidFill>
                            <a:latin typeface="Cambria Math"/>
                          </a:rPr>
                          <m:t>𝐶</m:t>
                        </m:r>
                        <m:r>
                          <a:rPr kumimoji="1" lang="en-US" altLang="ja-JP" b="0" i="1" baseline="-25000" smtClean="0">
                            <a:solidFill>
                              <a:srgbClr val="0000FF"/>
                            </a:solidFill>
                            <a:latin typeface="Cambria Math"/>
                          </a:rPr>
                          <m:t>𝑜𝑙𝑑</m:t>
                        </m:r>
                      </m:num>
                      <m:den>
                        <m:r>
                          <a:rPr kumimoji="1" lang="en-US" altLang="ja-JP" i="1">
                            <a:solidFill>
                              <a:srgbClr val="0000FF"/>
                            </a:solidFill>
                            <a:latin typeface="Cambria Math"/>
                          </a:rPr>
                          <m:t>2</m:t>
                        </m:r>
                      </m:den>
                    </m:f>
                  </m:oMath>
                </a14:m>
                <a:endParaRPr kumimoji="1" lang="ja-JP" altLang="en-US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37" name="テキスト ボックス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8345" y="657252"/>
                <a:ext cx="1720792" cy="485774"/>
              </a:xfrm>
              <a:prstGeom prst="rect">
                <a:avLst/>
              </a:prstGeom>
              <a:blipFill rotWithShape="1">
                <a:blip r:embed="rId5"/>
                <a:stretch>
                  <a:fillRect l="-3191" b="-625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テキスト ボックス 37"/>
              <p:cNvSpPr txBox="1"/>
              <p:nvPr/>
            </p:nvSpPr>
            <p:spPr>
              <a:xfrm>
                <a:off x="6198344" y="1215034"/>
                <a:ext cx="1925335" cy="4857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dirty="0" smtClean="0">
                    <a:solidFill>
                      <a:srgbClr val="0000FF"/>
                    </a:solidFill>
                  </a:rPr>
                  <a:t>F</a:t>
                </a:r>
                <a:r>
                  <a:rPr kumimoji="1" lang="en-US" altLang="ja-JP" baseline="-25000" dirty="0" err="1" smtClean="0">
                    <a:solidFill>
                      <a:srgbClr val="0000FF"/>
                    </a:solidFill>
                  </a:rPr>
                  <a:t>new</a:t>
                </a:r>
                <a14:m>
                  <m:oMath xmlns:m="http://schemas.openxmlformats.org/officeDocument/2006/math">
                    <m:r>
                      <a:rPr kumimoji="1" lang="en-US" altLang="ja-JP" i="1" smtClean="0">
                        <a:solidFill>
                          <a:srgbClr val="0000FF"/>
                        </a:solidFill>
                        <a:latin typeface="Cambria Math"/>
                      </a:rPr>
                      <m:t>=</m:t>
                    </m:r>
                    <m:r>
                      <a:rPr kumimoji="1" lang="en-US" altLang="ja-JP" i="1">
                        <a:solidFill>
                          <a:srgbClr val="0000FF"/>
                        </a:solidFill>
                        <a:latin typeface="Cambria Math"/>
                      </a:rPr>
                      <m:t>𝑆</m:t>
                    </m:r>
                    <m:r>
                      <a:rPr kumimoji="1" lang="en-US" altLang="ja-JP" b="0" i="1" baseline="-25000" smtClean="0">
                        <a:solidFill>
                          <a:srgbClr val="0000FF"/>
                        </a:solidFill>
                        <a:latin typeface="Cambria Math"/>
                      </a:rPr>
                      <m:t>𝑛𝑒𝑤</m:t>
                    </m:r>
                    <m:r>
                      <a:rPr kumimoji="1" lang="en-US" altLang="ja-JP" i="1">
                        <a:solidFill>
                          <a:srgbClr val="0000FF"/>
                        </a:solidFill>
                        <a:latin typeface="Cambria Math"/>
                      </a:rPr>
                      <m:t>+</m:t>
                    </m:r>
                    <m:f>
                      <m:fPr>
                        <m:ctrlPr>
                          <a:rPr kumimoji="1" lang="en-US" altLang="ja-JP" i="1">
                            <a:solidFill>
                              <a:srgbClr val="0000FF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kumimoji="1" lang="en-US" altLang="ja-JP" i="1">
                            <a:solidFill>
                              <a:srgbClr val="0000FF"/>
                            </a:solidFill>
                            <a:latin typeface="Cambria Math"/>
                          </a:rPr>
                          <m:t>𝐶</m:t>
                        </m:r>
                        <m:r>
                          <a:rPr kumimoji="1" lang="en-US" altLang="ja-JP" b="0" i="1" baseline="-25000" smtClean="0">
                            <a:solidFill>
                              <a:srgbClr val="0000FF"/>
                            </a:solidFill>
                            <a:latin typeface="Cambria Math"/>
                          </a:rPr>
                          <m:t>𝑛𝑒𝑤</m:t>
                        </m:r>
                      </m:num>
                      <m:den>
                        <m:r>
                          <a:rPr kumimoji="1" lang="en-US" altLang="ja-JP" i="1">
                            <a:solidFill>
                              <a:srgbClr val="0000FF"/>
                            </a:solidFill>
                            <a:latin typeface="Cambria Math"/>
                          </a:rPr>
                          <m:t>2</m:t>
                        </m:r>
                      </m:den>
                    </m:f>
                  </m:oMath>
                </a14:m>
                <a:endParaRPr kumimoji="1" lang="ja-JP" altLang="en-US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38" name="テキスト ボックス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8344" y="1215034"/>
                <a:ext cx="1925335" cy="485774"/>
              </a:xfrm>
              <a:prstGeom prst="rect">
                <a:avLst/>
              </a:prstGeom>
              <a:blipFill rotWithShape="1">
                <a:blip r:embed="rId6"/>
                <a:stretch>
                  <a:fillRect l="-2848" b="-625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左中かっこ 57"/>
          <p:cNvSpPr/>
          <p:nvPr/>
        </p:nvSpPr>
        <p:spPr bwMode="auto">
          <a:xfrm>
            <a:off x="6084168" y="739786"/>
            <a:ext cx="131299" cy="880584"/>
          </a:xfrm>
          <a:prstGeom prst="leftBrace">
            <a:avLst/>
          </a:prstGeom>
          <a:solidFill>
            <a:schemeClr val="accent1"/>
          </a:solidFill>
          <a:ln w="9525" cap="flat" cmpd="sng" algn="ctr">
            <a:solidFill>
              <a:srgbClr val="3366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テキスト ボックス 59"/>
              <p:cNvSpPr txBox="1"/>
              <p:nvPr/>
            </p:nvSpPr>
            <p:spPr>
              <a:xfrm>
                <a:off x="5391307" y="2849851"/>
                <a:ext cx="2112501" cy="8509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400" b="1" i="1" smtClean="0">
                          <a:solidFill>
                            <a:srgbClr val="0000FF"/>
                          </a:solidFill>
                          <a:latin typeface="Cambria Math"/>
                        </a:rPr>
                        <m:t>𝑫𝒊𝒔</m:t>
                      </m:r>
                      <m:r>
                        <a:rPr kumimoji="1" lang="en-US" altLang="ja-JP" sz="2400" b="1" i="1" smtClean="0">
                          <a:solidFill>
                            <a:srgbClr val="0000FF"/>
                          </a:solidFill>
                          <a:latin typeface="Cambria Math"/>
                        </a:rPr>
                        <m:t>.=</m:t>
                      </m:r>
                      <m:f>
                        <m:fPr>
                          <m:ctrlPr>
                            <a:rPr kumimoji="1" lang="en-US" altLang="ja-JP" sz="2400" b="1" i="1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kumimoji="1" lang="en-US" altLang="ja-JP" sz="2400" b="1" i="1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𝟏</m:t>
                          </m:r>
                        </m:num>
                        <m:den>
                          <m:r>
                            <a:rPr kumimoji="1" lang="en-US" altLang="ja-JP" sz="2400" b="1" i="1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𝟏</m:t>
                          </m:r>
                          <m:r>
                            <a:rPr kumimoji="1" lang="en-US" altLang="ja-JP" sz="2400" b="1" i="1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kumimoji="1" lang="en-US" altLang="ja-JP" sz="2400" b="1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400" b="1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𝒈</m:t>
                              </m:r>
                            </m:e>
                            <m:sub>
                              <m:r>
                                <a:rPr kumimoji="1" lang="en-US" altLang="ja-JP" sz="2400" b="1" i="1" baseline="-25000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𝑭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kumimoji="1" lang="ja-JP" altLang="en-US" sz="2400" b="1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60" name="テキスト ボックス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1307" y="2849851"/>
                <a:ext cx="2112501" cy="850939"/>
              </a:xfrm>
              <a:prstGeom prst="rect">
                <a:avLst/>
              </a:prstGeom>
              <a:blipFill rotWithShape="1">
                <a:blip r:embed="rId7"/>
                <a:stretch>
                  <a:fillRect b="-142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下矢印 1"/>
          <p:cNvSpPr/>
          <p:nvPr/>
        </p:nvSpPr>
        <p:spPr bwMode="auto">
          <a:xfrm>
            <a:off x="6310534" y="4010491"/>
            <a:ext cx="477494" cy="514467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sp>
        <p:nvSpPr>
          <p:cNvPr id="3" name="テキスト ボックス 2"/>
          <p:cNvSpPr txBox="1"/>
          <p:nvPr/>
        </p:nvSpPr>
        <p:spPr>
          <a:xfrm>
            <a:off x="5074504" y="5293065"/>
            <a:ext cx="32816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If. Dis </a:t>
            </a:r>
            <a:r>
              <a:rPr kumimoji="1" lang="ja-JP" altLang="en-US" dirty="0" smtClean="0"/>
              <a:t>≧</a:t>
            </a:r>
            <a:r>
              <a:rPr kumimoji="1" lang="en-US" altLang="ja-JP" dirty="0"/>
              <a:t> </a:t>
            </a:r>
            <a:r>
              <a:rPr kumimoji="1" lang="en-US" altLang="ja-JP" dirty="0" smtClean="0"/>
              <a:t>1.5</a:t>
            </a:r>
            <a:r>
              <a:rPr kumimoji="1" lang="ja-JP" altLang="en-US" dirty="0" smtClean="0"/>
              <a:t>　　⇒　　</a:t>
            </a:r>
            <a:r>
              <a:rPr kumimoji="1" lang="en-US" altLang="ja-JP" dirty="0" smtClean="0"/>
              <a:t>Dis. = 1.5</a:t>
            </a:r>
          </a:p>
          <a:p>
            <a:r>
              <a:rPr kumimoji="1" lang="en-US" altLang="ja-JP" dirty="0" smtClean="0"/>
              <a:t>If. </a:t>
            </a:r>
            <a:r>
              <a:rPr kumimoji="1" lang="en-US" altLang="ja-JP" dirty="0"/>
              <a:t>Dis </a:t>
            </a:r>
            <a:r>
              <a:rPr kumimoji="1" lang="ja-JP" altLang="en-US" dirty="0" smtClean="0"/>
              <a:t>≦</a:t>
            </a:r>
            <a:r>
              <a:rPr kumimoji="1" lang="en-US" altLang="ja-JP" dirty="0" smtClean="0"/>
              <a:t> </a:t>
            </a:r>
            <a:r>
              <a:rPr kumimoji="1" lang="en-US" altLang="ja-JP" dirty="0"/>
              <a:t>0</a:t>
            </a:r>
            <a:r>
              <a:rPr kumimoji="1" lang="en-US" altLang="ja-JP" dirty="0" smtClean="0"/>
              <a:t>.5</a:t>
            </a:r>
            <a:r>
              <a:rPr kumimoji="1" lang="ja-JP" altLang="en-US" dirty="0"/>
              <a:t>　　⇒　　</a:t>
            </a:r>
            <a:r>
              <a:rPr kumimoji="1" lang="en-US" altLang="ja-JP" dirty="0"/>
              <a:t>Dis. = </a:t>
            </a:r>
            <a:r>
              <a:rPr kumimoji="1" lang="en-US" altLang="ja-JP" dirty="0" smtClean="0"/>
              <a:t>0.5</a:t>
            </a:r>
            <a:endParaRPr kumimoji="1" lang="ja-JP" altLang="en-US" dirty="0"/>
          </a:p>
        </p:txBody>
      </p:sp>
      <p:sp>
        <p:nvSpPr>
          <p:cNvPr id="61" name="テキスト ボックス 60"/>
          <p:cNvSpPr txBox="1"/>
          <p:nvPr/>
        </p:nvSpPr>
        <p:spPr>
          <a:xfrm>
            <a:off x="5058170" y="4705331"/>
            <a:ext cx="3300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>
                <a:solidFill>
                  <a:srgbClr val="0000FF"/>
                </a:solidFill>
              </a:rPr>
              <a:t>距離の範囲：　</a:t>
            </a:r>
            <a:r>
              <a:rPr kumimoji="1" lang="en-US" altLang="ja-JP" dirty="0" smtClean="0">
                <a:solidFill>
                  <a:srgbClr val="0000FF"/>
                </a:solidFill>
              </a:rPr>
              <a:t>0.5 </a:t>
            </a:r>
            <a:r>
              <a:rPr kumimoji="1" lang="ja-JP" altLang="en-US" dirty="0">
                <a:solidFill>
                  <a:srgbClr val="0000FF"/>
                </a:solidFill>
              </a:rPr>
              <a:t>≦ </a:t>
            </a:r>
            <a:r>
              <a:rPr kumimoji="1" lang="en-US" altLang="ja-JP" dirty="0" smtClean="0">
                <a:solidFill>
                  <a:srgbClr val="0000FF"/>
                </a:solidFill>
              </a:rPr>
              <a:t>Dis </a:t>
            </a:r>
            <a:r>
              <a:rPr kumimoji="1" lang="ja-JP" altLang="en-US" dirty="0">
                <a:solidFill>
                  <a:srgbClr val="0000FF"/>
                </a:solidFill>
              </a:rPr>
              <a:t>≦</a:t>
            </a:r>
            <a:r>
              <a:rPr kumimoji="1" lang="en-US" altLang="ja-JP" dirty="0" smtClean="0">
                <a:solidFill>
                  <a:srgbClr val="0000FF"/>
                </a:solidFill>
              </a:rPr>
              <a:t> 1.5</a:t>
            </a:r>
            <a:endParaRPr kumimoji="1" lang="ja-JP" altLang="en-US" dirty="0">
              <a:solidFill>
                <a:srgbClr val="0000FF"/>
              </a:solidFill>
            </a:endParaRPr>
          </a:p>
        </p:txBody>
      </p:sp>
      <p:sp>
        <p:nvSpPr>
          <p:cNvPr id="5" name="大かっこ 4"/>
          <p:cNvSpPr/>
          <p:nvPr/>
        </p:nvSpPr>
        <p:spPr bwMode="auto">
          <a:xfrm>
            <a:off x="4855282" y="5184745"/>
            <a:ext cx="3605150" cy="872547"/>
          </a:xfrm>
          <a:prstGeom prst="bracketPair">
            <a:avLst/>
          </a:prstGeom>
          <a:noFill/>
          <a:ln w="9525" cap="flat" cmpd="sng" algn="ctr">
            <a:solidFill>
              <a:srgbClr val="3366FF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テキスト ボックス 44"/>
              <p:cNvSpPr txBox="1"/>
              <p:nvPr/>
            </p:nvSpPr>
            <p:spPr>
              <a:xfrm>
                <a:off x="2304781" y="3665310"/>
                <a:ext cx="1577034" cy="66133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b="0" i="1" smtClean="0">
                          <a:solidFill>
                            <a:srgbClr val="0000FF"/>
                          </a:solidFill>
                          <a:latin typeface="Cambria Math"/>
                        </a:rPr>
                        <m:t>𝐷𝑖𝑠</m:t>
                      </m:r>
                      <m:r>
                        <a:rPr kumimoji="1" lang="en-US" altLang="ja-JP" b="0" i="1" smtClean="0">
                          <a:solidFill>
                            <a:srgbClr val="0000FF"/>
                          </a:solidFill>
                          <a:latin typeface="Cambria Math"/>
                        </a:rPr>
                        <m:t>.=</m:t>
                      </m:r>
                      <m:f>
                        <m:fPr>
                          <m:ctrlPr>
                            <a:rPr kumimoji="1" lang="en-US" altLang="ja-JP" i="1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kumimoji="1" lang="en-US" altLang="ja-JP" b="0" i="1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ja-JP" b="0" i="1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1+</m:t>
                          </m:r>
                          <m:sSub>
                            <m:sSubPr>
                              <m:ctrlPr>
                                <a:rPr kumimoji="1" lang="en-US" altLang="ja-JP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kumimoji="1" lang="en-US" altLang="ja-JP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𝑔</m:t>
                              </m:r>
                            </m:e>
                            <m:sub>
                              <m:r>
                                <a:rPr kumimoji="1" lang="en-US" altLang="ja-JP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𝐹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kumimoji="1" lang="ja-JP" altLang="en-US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45" name="テキスト ボックス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4781" y="3665310"/>
                <a:ext cx="1577034" cy="661335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テキスト ボックス 32"/>
              <p:cNvSpPr txBox="1"/>
              <p:nvPr/>
            </p:nvSpPr>
            <p:spPr>
              <a:xfrm>
                <a:off x="3764672" y="1816943"/>
                <a:ext cx="1919149" cy="4956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400" i="1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kumimoji="1" lang="en-US" altLang="ja-JP" sz="14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𝑆</m:t>
                          </m:r>
                        </m:e>
                        <m:sub>
                          <m:r>
                            <a:rPr kumimoji="1" lang="en-US" altLang="ja-JP" sz="14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𝑜𝑙𝑑</m:t>
                          </m:r>
                        </m:sub>
                      </m:sSub>
                      <m:r>
                        <a:rPr kumimoji="1" lang="en-US" altLang="ja-JP" sz="1400" i="1">
                          <a:solidFill>
                            <a:srgbClr val="0000FF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kumimoji="1" lang="en-US" altLang="ja-JP" sz="14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1" lang="en-US" altLang="ja-JP" sz="140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14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𝑆</m:t>
                              </m:r>
                            </m:e>
                            <m:sub>
                              <m:r>
                                <a:rPr kumimoji="1" lang="en-US" altLang="ja-JP" sz="14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𝑜𝑙𝑑</m:t>
                              </m:r>
                              <m:r>
                                <a:rPr kumimoji="1" lang="en-US" altLang="ja-JP" sz="14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_</m:t>
                              </m:r>
                              <m:r>
                                <a:rPr kumimoji="1" lang="en-US" altLang="ja-JP" sz="14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𝑅</m:t>
                              </m:r>
                            </m:sub>
                          </m:sSub>
                          <m:r>
                            <a:rPr kumimoji="1" lang="en-US" altLang="ja-JP" sz="1400" b="0" i="1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kumimoji="1" lang="en-US" altLang="ja-JP" sz="1400" i="1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1400" i="1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𝑆</m:t>
                              </m:r>
                            </m:e>
                            <m:sub>
                              <m:r>
                                <a:rPr kumimoji="1" lang="en-US" altLang="ja-JP" sz="1400" i="1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𝑜𝑙𝑑</m:t>
                              </m:r>
                              <m:r>
                                <a:rPr kumimoji="1" lang="en-US" altLang="ja-JP" sz="1400" i="1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_</m:t>
                              </m:r>
                              <m:r>
                                <a:rPr kumimoji="1" lang="en-US" altLang="ja-JP" sz="14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𝐿</m:t>
                              </m:r>
                            </m:sub>
                          </m:sSub>
                        </m:num>
                        <m:den>
                          <m:r>
                            <a:rPr kumimoji="1" lang="en-US" altLang="ja-JP" sz="14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kumimoji="1" lang="ja-JP" altLang="en-US" sz="14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33" name="テキスト ボックス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4672" y="1816943"/>
                <a:ext cx="1919149" cy="495649"/>
              </a:xfrm>
              <a:prstGeom prst="rect">
                <a:avLst/>
              </a:prstGeom>
              <a:blipFill rotWithShape="1">
                <a:blip r:embed="rId10"/>
                <a:stretch>
                  <a:fillRect b="-123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正方形/長方形 8"/>
              <p:cNvSpPr/>
              <p:nvPr/>
            </p:nvSpPr>
            <p:spPr>
              <a:xfrm>
                <a:off x="3705099" y="879638"/>
                <a:ext cx="2257349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1600" i="1" smtClean="0">
                            <a:solidFill>
                              <a:srgbClr val="0000FF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kumimoji="1" lang="en-US" altLang="ja-JP" sz="1600" i="1">
                            <a:solidFill>
                              <a:srgbClr val="0000FF"/>
                            </a:solidFill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kumimoji="1" lang="en-US" altLang="ja-JP" sz="1600" i="1">
                            <a:solidFill>
                              <a:srgbClr val="0000FF"/>
                            </a:solidFill>
                            <a:latin typeface="Cambria Math"/>
                          </a:rPr>
                          <m:t>𝑜𝑙𝑑</m:t>
                        </m:r>
                      </m:sub>
                    </m:sSub>
                    <m:r>
                      <a:rPr kumimoji="1" lang="en-US" altLang="ja-JP" sz="1600" b="0" i="1" smtClean="0">
                        <a:solidFill>
                          <a:srgbClr val="0000FF"/>
                        </a:solidFill>
                        <a:latin typeface="Cambria Math"/>
                      </a:rPr>
                      <m:t>,</m:t>
                    </m:r>
                  </m:oMath>
                </a14:m>
                <a:r>
                  <a:rPr lang="en-US" altLang="ja-JP" sz="1600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1600" i="1">
                            <a:solidFill>
                              <a:srgbClr val="0000FF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kumimoji="1" lang="en-US" altLang="ja-JP" sz="1600" b="0" i="1" smtClean="0">
                            <a:solidFill>
                              <a:srgbClr val="0000FF"/>
                            </a:solidFill>
                            <a:latin typeface="Cambria Math"/>
                          </a:rPr>
                          <m:t>𝐶</m:t>
                        </m:r>
                      </m:e>
                      <m:sub>
                        <m:r>
                          <a:rPr kumimoji="1" lang="en-US" altLang="ja-JP" sz="1600" i="1">
                            <a:solidFill>
                              <a:srgbClr val="0000FF"/>
                            </a:solidFill>
                            <a:latin typeface="Cambria Math"/>
                          </a:rPr>
                          <m:t>𝑜𝑙𝑑</m:t>
                        </m:r>
                      </m:sub>
                    </m:sSub>
                    <m:r>
                      <a:rPr kumimoji="1" lang="en-US" altLang="ja-JP" sz="1600" b="0" i="1" smtClean="0">
                        <a:solidFill>
                          <a:srgbClr val="0000FF"/>
                        </a:solidFill>
                        <a:latin typeface="Cambria Math"/>
                      </a:rPr>
                      <m:t>, </m:t>
                    </m:r>
                    <m:sSub>
                      <m:sSubPr>
                        <m:ctrlPr>
                          <a:rPr kumimoji="1" lang="en-US" altLang="ja-JP" sz="1600" i="1">
                            <a:solidFill>
                              <a:srgbClr val="0000FF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kumimoji="1" lang="en-US" altLang="ja-JP" sz="1600" i="1">
                            <a:solidFill>
                              <a:srgbClr val="0000FF"/>
                            </a:solidFill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kumimoji="1" lang="en-US" altLang="ja-JP" sz="1600" b="0" i="1" smtClean="0">
                            <a:solidFill>
                              <a:srgbClr val="0000FF"/>
                            </a:solidFill>
                            <a:latin typeface="Cambria Math"/>
                          </a:rPr>
                          <m:t>𝑛𝑒𝑤</m:t>
                        </m:r>
                      </m:sub>
                    </m:sSub>
                    <m:r>
                      <a:rPr kumimoji="1" lang="en-US" altLang="ja-JP" sz="1600" i="1">
                        <a:solidFill>
                          <a:srgbClr val="0000FF"/>
                        </a:solidFill>
                        <a:latin typeface="Cambria Math"/>
                      </a:rPr>
                      <m:t>,</m:t>
                    </m:r>
                  </m:oMath>
                </a14:m>
                <a:r>
                  <a:rPr lang="en-US" altLang="ja-JP" sz="1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1600" i="1">
                            <a:solidFill>
                              <a:srgbClr val="0000FF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kumimoji="1" lang="en-US" altLang="ja-JP" sz="1600" i="1">
                            <a:solidFill>
                              <a:srgbClr val="0000FF"/>
                            </a:solidFill>
                            <a:latin typeface="Cambria Math"/>
                          </a:rPr>
                          <m:t>𝐶</m:t>
                        </m:r>
                      </m:e>
                      <m:sub>
                        <m:r>
                          <a:rPr kumimoji="1" lang="en-US" altLang="ja-JP" sz="1600" b="0" i="1" smtClean="0">
                            <a:solidFill>
                              <a:srgbClr val="0000FF"/>
                            </a:solidFill>
                            <a:latin typeface="Cambria Math"/>
                          </a:rPr>
                          <m:t>𝑛𝑒𝑤</m:t>
                        </m:r>
                      </m:sub>
                    </m:sSub>
                  </m:oMath>
                </a14:m>
                <a:endParaRPr kumimoji="1" lang="en-US" altLang="ja-JP" sz="1600" i="1" dirty="0" smtClean="0">
                  <a:solidFill>
                    <a:srgbClr val="0000FF"/>
                  </a:solidFill>
                  <a:latin typeface="Cambria Math"/>
                </a:endParaRPr>
              </a:p>
              <a:p>
                <a:r>
                  <a:rPr kumimoji="1" lang="ja-JP" altLang="en-US" sz="1600" dirty="0" smtClean="0">
                    <a:solidFill>
                      <a:srgbClr val="0000FF"/>
                    </a:solidFill>
                  </a:rPr>
                  <a:t>はそれぞれ</a:t>
                </a:r>
                <a14:m>
                  <m:oMath xmlns:m="http://schemas.openxmlformats.org/officeDocument/2006/math">
                    <m:r>
                      <a:rPr kumimoji="1" lang="ja-JP" altLang="en-US" sz="1600" i="1">
                        <a:solidFill>
                          <a:srgbClr val="0000FF"/>
                        </a:solidFill>
                        <a:latin typeface="Cambria Math"/>
                      </a:rPr>
                      <m:t>左右</m:t>
                    </m:r>
                    <m:r>
                      <a:rPr kumimoji="1" lang="ja-JP" altLang="en-US" sz="1600" i="1" smtClean="0">
                        <a:solidFill>
                          <a:srgbClr val="0000FF"/>
                        </a:solidFill>
                        <a:latin typeface="Cambria Math"/>
                      </a:rPr>
                      <m:t>平均</m:t>
                    </m:r>
                    <m:r>
                      <a:rPr kumimoji="1" lang="ja-JP" altLang="en-US" sz="1600" b="0" i="1" smtClean="0">
                        <a:solidFill>
                          <a:srgbClr val="0000FF"/>
                        </a:solidFill>
                        <a:latin typeface="Cambria Math"/>
                      </a:rPr>
                      <m:t>値</m:t>
                    </m:r>
                    <m:r>
                      <a:rPr kumimoji="1" lang="en-US" altLang="ja-JP" sz="1600" i="1">
                        <a:solidFill>
                          <a:srgbClr val="0000FF"/>
                        </a:solidFill>
                        <a:latin typeface="Cambria Math"/>
                      </a:rPr>
                      <m:t> </m:t>
                    </m:r>
                  </m:oMath>
                </a14:m>
                <a:endParaRPr lang="ja-JP" altLang="en-US" sz="1600" dirty="0"/>
              </a:p>
            </p:txBody>
          </p:sp>
        </mc:Choice>
        <mc:Fallback xmlns="">
          <p:sp>
            <p:nvSpPr>
              <p:cNvPr id="9" name="正方形/長方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5099" y="879638"/>
                <a:ext cx="2257349" cy="584775"/>
              </a:xfrm>
              <a:prstGeom prst="rect">
                <a:avLst/>
              </a:prstGeom>
              <a:blipFill rotWithShape="1">
                <a:blip r:embed="rId11"/>
                <a:stretch>
                  <a:fillRect l="-1622" b="-1145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テキスト ボックス 34"/>
          <p:cNvSpPr txBox="1"/>
          <p:nvPr/>
        </p:nvSpPr>
        <p:spPr>
          <a:xfrm>
            <a:off x="3743908" y="1592873"/>
            <a:ext cx="482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smtClean="0">
                <a:solidFill>
                  <a:srgbClr val="0000FF"/>
                </a:solidFill>
              </a:rPr>
              <a:t>e.g.</a:t>
            </a:r>
            <a:endParaRPr kumimoji="1" lang="ja-JP" altLang="en-US" sz="1400" dirty="0">
              <a:solidFill>
                <a:srgbClr val="0000FF"/>
              </a:solidFill>
            </a:endParaRPr>
          </a:p>
        </p:txBody>
      </p:sp>
      <p:sp>
        <p:nvSpPr>
          <p:cNvPr id="36" name="角丸四角形 35"/>
          <p:cNvSpPr/>
          <p:nvPr/>
        </p:nvSpPr>
        <p:spPr bwMode="auto">
          <a:xfrm>
            <a:off x="3671900" y="836712"/>
            <a:ext cx="2198055" cy="1581942"/>
          </a:xfrm>
          <a:prstGeom prst="roundRect">
            <a:avLst>
              <a:gd name="adj" fmla="val 12079"/>
            </a:avLst>
          </a:prstGeom>
          <a:noFill/>
          <a:ln w="19050" cap="flat" cmpd="sng" algn="ctr">
            <a:solidFill>
              <a:srgbClr val="6699FF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21926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線コネクタ 5"/>
          <p:cNvCxnSpPr/>
          <p:nvPr/>
        </p:nvCxnSpPr>
        <p:spPr bwMode="auto">
          <a:xfrm flipH="1" flipV="1">
            <a:off x="8172400" y="2421454"/>
            <a:ext cx="540060" cy="198022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1A0D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直線コネクタ 7"/>
          <p:cNvCxnSpPr/>
          <p:nvPr/>
        </p:nvCxnSpPr>
        <p:spPr bwMode="auto">
          <a:xfrm flipH="1">
            <a:off x="8208404" y="2619476"/>
            <a:ext cx="504056" cy="18002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1A0D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" name="円/楕円 9"/>
          <p:cNvSpPr/>
          <p:nvPr/>
        </p:nvSpPr>
        <p:spPr bwMode="auto">
          <a:xfrm>
            <a:off x="8248160" y="2475460"/>
            <a:ext cx="108012" cy="288032"/>
          </a:xfrm>
          <a:prstGeom prst="ellipse">
            <a:avLst/>
          </a:prstGeom>
          <a:solidFill>
            <a:srgbClr val="1A0D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cxnSp>
        <p:nvCxnSpPr>
          <p:cNvPr id="12" name="直線コネクタ 11"/>
          <p:cNvCxnSpPr/>
          <p:nvPr/>
        </p:nvCxnSpPr>
        <p:spPr bwMode="auto">
          <a:xfrm flipH="1">
            <a:off x="1475656" y="2619476"/>
            <a:ext cx="6759252" cy="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9" name="直線コネクタ 28"/>
          <p:cNvCxnSpPr/>
          <p:nvPr/>
        </p:nvCxnSpPr>
        <p:spPr bwMode="auto">
          <a:xfrm>
            <a:off x="6208808" y="2069775"/>
            <a:ext cx="0" cy="792088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0" name="テキスト ボックス 29"/>
          <p:cNvSpPr txBox="1"/>
          <p:nvPr/>
        </p:nvSpPr>
        <p:spPr>
          <a:xfrm>
            <a:off x="5818888" y="2844792"/>
            <a:ext cx="9124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 smtClean="0">
                <a:solidFill>
                  <a:srgbClr val="FF0000"/>
                </a:solidFill>
              </a:rPr>
              <a:t>40c</a:t>
            </a:r>
            <a:r>
              <a:rPr kumimoji="1" lang="en-US" altLang="ja-JP" sz="2000" dirty="0" smtClean="0">
                <a:solidFill>
                  <a:srgbClr val="FF0000"/>
                </a:solidFill>
              </a:rPr>
              <a:t>m</a:t>
            </a:r>
            <a:endParaRPr kumimoji="1" lang="ja-JP" altLang="en-US" sz="2000" dirty="0">
              <a:solidFill>
                <a:srgbClr val="FF0000"/>
              </a:solidFill>
            </a:endParaRPr>
          </a:p>
        </p:txBody>
      </p:sp>
      <p:pic>
        <p:nvPicPr>
          <p:cNvPr id="28" name="Picture 2" descr="D:\iPad\Inf8\image_00.pn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4000" contrast="-42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5616116" y="1363418"/>
            <a:ext cx="1169657" cy="877867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テキスト ボックス 25"/>
          <p:cNvSpPr txBox="1"/>
          <p:nvPr/>
        </p:nvSpPr>
        <p:spPr>
          <a:xfrm>
            <a:off x="4771526" y="2906347"/>
            <a:ext cx="9813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Distance</a:t>
            </a:r>
            <a:endParaRPr kumimoji="1" lang="ja-JP" alt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3" name="テキスト ボックス 42"/>
          <p:cNvSpPr txBox="1"/>
          <p:nvPr/>
        </p:nvSpPr>
        <p:spPr>
          <a:xfrm>
            <a:off x="5629599" y="525375"/>
            <a:ext cx="110639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Near</a:t>
            </a:r>
          </a:p>
          <a:p>
            <a:r>
              <a:rPr kumimoji="1" lang="en-US" altLang="ja-JP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Sensitivity</a:t>
            </a:r>
          </a:p>
          <a:p>
            <a:r>
              <a:rPr kumimoji="1" lang="en-US" altLang="ja-JP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Test</a:t>
            </a:r>
            <a:endParaRPr kumimoji="1" lang="ja-JP" alt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50" name="直線コネクタ 49"/>
          <p:cNvCxnSpPr/>
          <p:nvPr/>
        </p:nvCxnSpPr>
        <p:spPr bwMode="auto">
          <a:xfrm>
            <a:off x="5427902" y="4575348"/>
            <a:ext cx="650555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F9900"/>
            </a:solidFill>
            <a:prstDash val="sys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" name="直線コネクタ 50"/>
          <p:cNvCxnSpPr/>
          <p:nvPr/>
        </p:nvCxnSpPr>
        <p:spPr bwMode="auto">
          <a:xfrm>
            <a:off x="6089927" y="4570585"/>
            <a:ext cx="0" cy="730748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F9900"/>
            </a:solidFill>
            <a:prstDash val="sys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5" name="正方形/長方形 54"/>
          <p:cNvSpPr/>
          <p:nvPr/>
        </p:nvSpPr>
        <p:spPr>
          <a:xfrm>
            <a:off x="4824028" y="5544972"/>
            <a:ext cx="39764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Average dioptric </a:t>
            </a:r>
            <a:r>
              <a:rPr kumimoji="1" lang="en-US" altLang="ja-JP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near power error [D]</a:t>
            </a:r>
            <a:endParaRPr kumimoji="1" lang="ja-JP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7" name="正方形/長方形 56"/>
          <p:cNvSpPr/>
          <p:nvPr/>
        </p:nvSpPr>
        <p:spPr>
          <a:xfrm rot="16200000">
            <a:off x="4079630" y="4176240"/>
            <a:ext cx="1467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Distance [m]</a:t>
            </a:r>
            <a:endParaRPr kumimoji="1" lang="ja-JP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3" name="テキスト ボックス 22"/>
          <p:cNvSpPr txBox="1"/>
          <p:nvPr/>
        </p:nvSpPr>
        <p:spPr>
          <a:xfrm>
            <a:off x="1331640" y="28576"/>
            <a:ext cx="62728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solidFill>
                  <a:schemeClr val="bg1"/>
                </a:solidFill>
              </a:rPr>
              <a:t>Calculation for </a:t>
            </a:r>
            <a:r>
              <a:rPr kumimoji="1" lang="en-US" altLang="ja-JP" sz="2400" dirty="0" smtClean="0">
                <a:solidFill>
                  <a:schemeClr val="bg1"/>
                </a:solidFill>
              </a:rPr>
              <a:t>Near Distance </a:t>
            </a:r>
            <a:r>
              <a:rPr kumimoji="1" lang="en-US" altLang="ja-JP" sz="1600" dirty="0" smtClean="0">
                <a:solidFill>
                  <a:schemeClr val="bg1"/>
                </a:solidFill>
              </a:rPr>
              <a:t>(for Reading Glasses)</a:t>
            </a:r>
            <a:endParaRPr kumimoji="1" lang="ja-JP" altLang="en-US" sz="1600" dirty="0">
              <a:solidFill>
                <a:schemeClr val="bg1"/>
              </a:solidFill>
            </a:endParaRPr>
          </a:p>
        </p:txBody>
      </p:sp>
      <p:sp>
        <p:nvSpPr>
          <p:cNvPr id="44" name="正方形/長方形 43"/>
          <p:cNvSpPr/>
          <p:nvPr/>
        </p:nvSpPr>
        <p:spPr>
          <a:xfrm>
            <a:off x="5054474" y="6300028"/>
            <a:ext cx="358597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ja-JP" dirty="0" smtClean="0">
                <a:solidFill>
                  <a:srgbClr val="3333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 = Average dioptric power error</a:t>
            </a:r>
            <a:endParaRPr kumimoji="1" lang="ja-JP" altLang="en-US" dirty="0">
              <a:solidFill>
                <a:srgbClr val="3333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3" name="直線コネクタ 52"/>
          <p:cNvCxnSpPr/>
          <p:nvPr/>
        </p:nvCxnSpPr>
        <p:spPr bwMode="auto">
          <a:xfrm>
            <a:off x="6847463" y="4766995"/>
            <a:ext cx="0" cy="54000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4" name="直線コネクタ 53"/>
          <p:cNvCxnSpPr/>
          <p:nvPr/>
        </p:nvCxnSpPr>
        <p:spPr bwMode="auto">
          <a:xfrm flipH="1">
            <a:off x="5629599" y="4395959"/>
            <a:ext cx="0" cy="911036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テキスト ボックス 59"/>
              <p:cNvSpPr txBox="1"/>
              <p:nvPr/>
            </p:nvSpPr>
            <p:spPr>
              <a:xfrm>
                <a:off x="1295636" y="2880987"/>
                <a:ext cx="2473178" cy="8509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400" b="1" i="1" smtClean="0">
                          <a:solidFill>
                            <a:srgbClr val="0000FF"/>
                          </a:solidFill>
                          <a:latin typeface="Cambria Math"/>
                        </a:rPr>
                        <m:t>𝑫𝒊𝒔</m:t>
                      </m:r>
                      <m:r>
                        <a:rPr kumimoji="1" lang="en-US" altLang="ja-JP" sz="2400" b="1" i="1" smtClean="0">
                          <a:solidFill>
                            <a:srgbClr val="0000FF"/>
                          </a:solidFill>
                          <a:latin typeface="Cambria Math"/>
                        </a:rPr>
                        <m:t>.=</m:t>
                      </m:r>
                      <m:f>
                        <m:fPr>
                          <m:ctrlPr>
                            <a:rPr kumimoji="1" lang="en-US" altLang="ja-JP" sz="2400" b="1" i="1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kumimoji="1" lang="en-US" altLang="ja-JP" sz="2400" b="1" i="1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𝟏𝟎𝟎</m:t>
                          </m:r>
                        </m:num>
                        <m:den>
                          <m:r>
                            <a:rPr kumimoji="1" lang="en-US" altLang="ja-JP" sz="2400" b="1" i="1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𝟐</m:t>
                          </m:r>
                          <m:r>
                            <a:rPr kumimoji="1" lang="en-US" altLang="ja-JP" sz="2400" b="1" i="1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.</m:t>
                          </m:r>
                          <m:r>
                            <a:rPr kumimoji="1" lang="en-US" altLang="ja-JP" sz="2400" b="1" i="1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𝟓</m:t>
                          </m:r>
                          <m:r>
                            <a:rPr kumimoji="1" lang="en-US" altLang="ja-JP" sz="2400" b="1" i="1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kumimoji="1" lang="en-US" altLang="ja-JP" sz="2400" b="1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400" b="1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𝒈</m:t>
                              </m:r>
                            </m:e>
                            <m:sub>
                              <m:r>
                                <a:rPr kumimoji="1" lang="en-US" altLang="ja-JP" sz="2400" b="1" i="1" baseline="-25000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𝑵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kumimoji="1" lang="ja-JP" altLang="en-US" sz="2400" b="1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60" name="テキスト ボックス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5636" y="2880987"/>
                <a:ext cx="2473178" cy="850939"/>
              </a:xfrm>
              <a:prstGeom prst="rect">
                <a:avLst/>
              </a:prstGeom>
              <a:blipFill rotWithShape="1">
                <a:blip r:embed="rId4"/>
                <a:stretch>
                  <a:fillRect b="-215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下矢印 60"/>
          <p:cNvSpPr/>
          <p:nvPr/>
        </p:nvSpPr>
        <p:spPr bwMode="auto">
          <a:xfrm>
            <a:off x="2354844" y="4010491"/>
            <a:ext cx="477494" cy="514467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sp>
        <p:nvSpPr>
          <p:cNvPr id="62" name="テキスト ボックス 61"/>
          <p:cNvSpPr txBox="1"/>
          <p:nvPr/>
        </p:nvSpPr>
        <p:spPr>
          <a:xfrm>
            <a:off x="1118814" y="5293065"/>
            <a:ext cx="31534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If. Dis </a:t>
            </a:r>
            <a:r>
              <a:rPr kumimoji="1" lang="ja-JP" altLang="en-US" dirty="0" smtClean="0"/>
              <a:t>≧</a:t>
            </a:r>
            <a:r>
              <a:rPr kumimoji="1" lang="en-US" altLang="ja-JP" dirty="0"/>
              <a:t> </a:t>
            </a:r>
            <a:r>
              <a:rPr kumimoji="1" lang="en-US" altLang="ja-JP" dirty="0" smtClean="0"/>
              <a:t>50</a:t>
            </a:r>
            <a:r>
              <a:rPr kumimoji="1" lang="ja-JP" altLang="en-US" dirty="0" smtClean="0"/>
              <a:t>　　⇒　　</a:t>
            </a:r>
            <a:r>
              <a:rPr kumimoji="1" lang="en-US" altLang="ja-JP" dirty="0" smtClean="0"/>
              <a:t>Dis. = 50</a:t>
            </a:r>
          </a:p>
          <a:p>
            <a:r>
              <a:rPr kumimoji="1" lang="en-US" altLang="ja-JP" dirty="0" smtClean="0"/>
              <a:t>If. </a:t>
            </a:r>
            <a:r>
              <a:rPr kumimoji="1" lang="en-US" altLang="ja-JP" dirty="0"/>
              <a:t>Dis </a:t>
            </a:r>
            <a:r>
              <a:rPr kumimoji="1" lang="ja-JP" altLang="en-US" dirty="0" smtClean="0"/>
              <a:t>≦</a:t>
            </a:r>
            <a:r>
              <a:rPr kumimoji="1" lang="en-US" altLang="ja-JP" dirty="0" smtClean="0"/>
              <a:t> 30</a:t>
            </a:r>
            <a:r>
              <a:rPr kumimoji="1" lang="ja-JP" altLang="en-US" dirty="0"/>
              <a:t>　　⇒　　</a:t>
            </a:r>
            <a:r>
              <a:rPr kumimoji="1" lang="en-US" altLang="ja-JP" dirty="0"/>
              <a:t>Dis. = </a:t>
            </a:r>
            <a:r>
              <a:rPr kumimoji="1" lang="en-US" altLang="ja-JP" dirty="0" smtClean="0"/>
              <a:t>30</a:t>
            </a:r>
            <a:endParaRPr kumimoji="1" lang="ja-JP" altLang="en-US" dirty="0"/>
          </a:p>
        </p:txBody>
      </p:sp>
      <p:sp>
        <p:nvSpPr>
          <p:cNvPr id="63" name="テキスト ボックス 62"/>
          <p:cNvSpPr txBox="1"/>
          <p:nvPr/>
        </p:nvSpPr>
        <p:spPr>
          <a:xfrm>
            <a:off x="1102480" y="4705331"/>
            <a:ext cx="3172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>
                <a:solidFill>
                  <a:srgbClr val="0000FF"/>
                </a:solidFill>
              </a:rPr>
              <a:t>距離の範囲：　</a:t>
            </a:r>
            <a:r>
              <a:rPr kumimoji="1" lang="en-US" altLang="ja-JP" dirty="0" smtClean="0">
                <a:solidFill>
                  <a:srgbClr val="0000FF"/>
                </a:solidFill>
              </a:rPr>
              <a:t>30 </a:t>
            </a:r>
            <a:r>
              <a:rPr kumimoji="1" lang="ja-JP" altLang="en-US" dirty="0">
                <a:solidFill>
                  <a:srgbClr val="0000FF"/>
                </a:solidFill>
              </a:rPr>
              <a:t>≦ </a:t>
            </a:r>
            <a:r>
              <a:rPr kumimoji="1" lang="en-US" altLang="ja-JP" dirty="0" smtClean="0">
                <a:solidFill>
                  <a:srgbClr val="0000FF"/>
                </a:solidFill>
              </a:rPr>
              <a:t>Dis </a:t>
            </a:r>
            <a:r>
              <a:rPr kumimoji="1" lang="ja-JP" altLang="en-US" dirty="0">
                <a:solidFill>
                  <a:srgbClr val="0000FF"/>
                </a:solidFill>
              </a:rPr>
              <a:t>≦</a:t>
            </a:r>
            <a:r>
              <a:rPr kumimoji="1" lang="en-US" altLang="ja-JP" dirty="0" smtClean="0">
                <a:solidFill>
                  <a:srgbClr val="0000FF"/>
                </a:solidFill>
              </a:rPr>
              <a:t> 50</a:t>
            </a:r>
            <a:endParaRPr kumimoji="1" lang="ja-JP" altLang="en-US" dirty="0">
              <a:solidFill>
                <a:srgbClr val="0000FF"/>
              </a:solidFill>
            </a:endParaRPr>
          </a:p>
        </p:txBody>
      </p:sp>
      <p:sp>
        <p:nvSpPr>
          <p:cNvPr id="64" name="大かっこ 63"/>
          <p:cNvSpPr/>
          <p:nvPr/>
        </p:nvSpPr>
        <p:spPr bwMode="auto">
          <a:xfrm>
            <a:off x="899592" y="5184745"/>
            <a:ext cx="3605150" cy="872547"/>
          </a:xfrm>
          <a:prstGeom prst="bracketPair">
            <a:avLst/>
          </a:prstGeom>
          <a:noFill/>
          <a:ln w="9525" cap="flat" cmpd="sng" algn="ctr">
            <a:solidFill>
              <a:srgbClr val="3366FF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4632" y="3342478"/>
            <a:ext cx="3658885" cy="23822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6" name="テキスト ボックス 45"/>
              <p:cNvSpPr txBox="1"/>
              <p:nvPr/>
            </p:nvSpPr>
            <p:spPr>
              <a:xfrm>
                <a:off x="6448518" y="3710745"/>
                <a:ext cx="1772345" cy="66133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b="0" i="1" smtClean="0">
                          <a:solidFill>
                            <a:srgbClr val="3333FF"/>
                          </a:solidFill>
                          <a:latin typeface="Cambria Math"/>
                        </a:rPr>
                        <m:t>𝐷𝑖𝑠</m:t>
                      </m:r>
                      <m:r>
                        <a:rPr kumimoji="1" lang="en-US" altLang="ja-JP" b="0" i="1" smtClean="0">
                          <a:solidFill>
                            <a:srgbClr val="3333FF"/>
                          </a:solidFill>
                          <a:latin typeface="Cambria Math"/>
                        </a:rPr>
                        <m:t>.=</m:t>
                      </m:r>
                      <m:f>
                        <m:fPr>
                          <m:ctrlPr>
                            <a:rPr kumimoji="1" lang="en-US" altLang="ja-JP" i="1" smtClean="0">
                              <a:solidFill>
                                <a:srgbClr val="3333FF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kumimoji="1" lang="en-US" altLang="ja-JP" b="0" i="1" smtClean="0">
                              <a:solidFill>
                                <a:srgbClr val="3333FF"/>
                              </a:solidFill>
                              <a:latin typeface="Cambria Math"/>
                            </a:rPr>
                            <m:t>100</m:t>
                          </m:r>
                        </m:num>
                        <m:den>
                          <m:r>
                            <a:rPr kumimoji="1" lang="en-US" altLang="ja-JP" b="0" i="1" smtClean="0">
                              <a:solidFill>
                                <a:srgbClr val="3333FF"/>
                              </a:solidFill>
                              <a:latin typeface="Cambria Math"/>
                            </a:rPr>
                            <m:t>2.5+</m:t>
                          </m:r>
                          <m:sSub>
                            <m:sSubPr>
                              <m:ctrlPr>
                                <a:rPr kumimoji="1" lang="en-US" altLang="ja-JP" b="0" i="1" smtClean="0">
                                  <a:solidFill>
                                    <a:srgbClr val="3333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kumimoji="1" lang="en-US" altLang="ja-JP" b="0" i="1" smtClean="0">
                                  <a:solidFill>
                                    <a:srgbClr val="3333FF"/>
                                  </a:solidFill>
                                  <a:latin typeface="Cambria Math"/>
                                </a:rPr>
                                <m:t>𝑔</m:t>
                              </m:r>
                            </m:e>
                            <m:sub>
                              <m:r>
                                <a:rPr kumimoji="1" lang="en-US" altLang="ja-JP" b="0" i="1" baseline="-25000" smtClean="0">
                                  <a:solidFill>
                                    <a:srgbClr val="3333FF"/>
                                  </a:solidFill>
                                  <a:latin typeface="Cambria Math"/>
                                </a:rPr>
                                <m:t>𝑁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kumimoji="1" lang="ja-JP" altLang="en-US" dirty="0">
                  <a:solidFill>
                    <a:srgbClr val="3333FF"/>
                  </a:solidFill>
                </a:endParaRPr>
              </a:p>
            </p:txBody>
          </p:sp>
        </mc:Choice>
        <mc:Fallback xmlns="">
          <p:sp>
            <p:nvSpPr>
              <p:cNvPr id="46" name="テキスト ボックス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8518" y="3710745"/>
                <a:ext cx="1772345" cy="661335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正方形/長方形 33"/>
          <p:cNvSpPr/>
          <p:nvPr/>
        </p:nvSpPr>
        <p:spPr>
          <a:xfrm>
            <a:off x="3191131" y="1936000"/>
            <a:ext cx="19518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ja-JP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kumimoji="1" lang="en-US" altLang="ja-JP" baseline="-25000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new</a:t>
            </a:r>
            <a:r>
              <a:rPr lang="ja-JP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ja-JP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kumimoji="1" lang="en-US" altLang="ja-JP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kumimoji="1" lang="en-US" altLang="ja-JP" baseline="-25000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old</a:t>
            </a:r>
            <a:r>
              <a:rPr kumimoji="1" lang="en-US" altLang="ja-JP" baseline="-25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ja-JP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kumimoji="1" lang="en-US" altLang="ja-JP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kumimoji="1" lang="en-US" altLang="ja-JP" baseline="-25000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endParaRPr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テキスト ボックス 34"/>
              <p:cNvSpPr txBox="1"/>
              <p:nvPr/>
            </p:nvSpPr>
            <p:spPr>
              <a:xfrm>
                <a:off x="3174009" y="657252"/>
                <a:ext cx="1746440" cy="4857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dirty="0" err="1" smtClean="0">
                    <a:solidFill>
                      <a:srgbClr val="0000FF"/>
                    </a:solidFill>
                  </a:rPr>
                  <a:t>N</a:t>
                </a:r>
                <a:r>
                  <a:rPr kumimoji="1" lang="en-US" altLang="ja-JP" baseline="-25000" dirty="0" err="1" smtClean="0">
                    <a:solidFill>
                      <a:srgbClr val="0000FF"/>
                    </a:solidFill>
                  </a:rPr>
                  <a:t>old</a:t>
                </a:r>
                <a14:m>
                  <m:oMath xmlns:m="http://schemas.openxmlformats.org/officeDocument/2006/math">
                    <m:r>
                      <a:rPr kumimoji="1" lang="en-US" altLang="ja-JP" i="1">
                        <a:solidFill>
                          <a:srgbClr val="0000FF"/>
                        </a:solidFill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kumimoji="1" lang="en-US" altLang="ja-JP" i="1" smtClean="0">
                            <a:solidFill>
                              <a:srgbClr val="0000FF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kumimoji="1" lang="en-US" altLang="ja-JP" b="0" i="1" smtClean="0">
                            <a:solidFill>
                              <a:srgbClr val="0000FF"/>
                            </a:solidFill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kumimoji="1" lang="en-US" altLang="ja-JP" b="0" i="1" smtClean="0">
                            <a:solidFill>
                              <a:srgbClr val="0000FF"/>
                            </a:solidFill>
                            <a:latin typeface="Cambria Math"/>
                          </a:rPr>
                          <m:t>𝑜𝑙𝑑</m:t>
                        </m:r>
                      </m:sub>
                    </m:sSub>
                    <m:r>
                      <a:rPr kumimoji="1" lang="en-US" altLang="ja-JP" i="1">
                        <a:solidFill>
                          <a:srgbClr val="0000FF"/>
                        </a:solidFill>
                        <a:latin typeface="Cambria Math"/>
                      </a:rPr>
                      <m:t>+</m:t>
                    </m:r>
                    <m:f>
                      <m:fPr>
                        <m:ctrlPr>
                          <a:rPr kumimoji="1" lang="en-US" altLang="ja-JP" i="1">
                            <a:solidFill>
                              <a:srgbClr val="0000FF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kumimoji="1" lang="en-US" altLang="ja-JP" i="1">
                            <a:solidFill>
                              <a:srgbClr val="0000FF"/>
                            </a:solidFill>
                            <a:latin typeface="Cambria Math"/>
                          </a:rPr>
                          <m:t>𝐶</m:t>
                        </m:r>
                        <m:r>
                          <a:rPr kumimoji="1" lang="en-US" altLang="ja-JP" b="0" i="1" baseline="-25000" smtClean="0">
                            <a:solidFill>
                              <a:srgbClr val="0000FF"/>
                            </a:solidFill>
                            <a:latin typeface="Cambria Math"/>
                          </a:rPr>
                          <m:t>𝑜𝑙𝑑</m:t>
                        </m:r>
                      </m:num>
                      <m:den>
                        <m:r>
                          <a:rPr kumimoji="1" lang="en-US" altLang="ja-JP" i="1">
                            <a:solidFill>
                              <a:srgbClr val="0000FF"/>
                            </a:solidFill>
                            <a:latin typeface="Cambria Math"/>
                          </a:rPr>
                          <m:t>2</m:t>
                        </m:r>
                      </m:den>
                    </m:f>
                  </m:oMath>
                </a14:m>
                <a:endParaRPr kumimoji="1" lang="ja-JP" altLang="en-US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35" name="テキスト ボックス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4009" y="657252"/>
                <a:ext cx="1746440" cy="485774"/>
              </a:xfrm>
              <a:prstGeom prst="rect">
                <a:avLst/>
              </a:prstGeom>
              <a:blipFill rotWithShape="1">
                <a:blip r:embed="rId7"/>
                <a:stretch>
                  <a:fillRect l="-3147" b="-625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テキスト ボックス 35"/>
              <p:cNvSpPr txBox="1"/>
              <p:nvPr/>
            </p:nvSpPr>
            <p:spPr>
              <a:xfrm>
                <a:off x="3174008" y="1215034"/>
                <a:ext cx="1885260" cy="4857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dirty="0" err="1" smtClean="0">
                    <a:solidFill>
                      <a:srgbClr val="0000FF"/>
                    </a:solidFill>
                  </a:rPr>
                  <a:t>N</a:t>
                </a:r>
                <a:r>
                  <a:rPr kumimoji="1" lang="en-US" altLang="ja-JP" baseline="-25000" dirty="0" err="1" smtClean="0">
                    <a:solidFill>
                      <a:srgbClr val="0000FF"/>
                    </a:solidFill>
                  </a:rPr>
                  <a:t>new</a:t>
                </a:r>
                <a14:m>
                  <m:oMath xmlns:m="http://schemas.openxmlformats.org/officeDocument/2006/math">
                    <m:r>
                      <a:rPr kumimoji="1" lang="en-US" altLang="ja-JP" i="1" smtClean="0">
                        <a:solidFill>
                          <a:srgbClr val="0000FF"/>
                        </a:solidFill>
                        <a:latin typeface="Cambria Math"/>
                      </a:rPr>
                      <m:t>=</m:t>
                    </m:r>
                    <m:r>
                      <a:rPr kumimoji="1" lang="en-US" altLang="ja-JP" i="1">
                        <a:solidFill>
                          <a:srgbClr val="0000FF"/>
                        </a:solidFill>
                        <a:latin typeface="Cambria Math"/>
                      </a:rPr>
                      <m:t>𝑆</m:t>
                    </m:r>
                    <m:r>
                      <a:rPr kumimoji="1" lang="en-US" altLang="ja-JP" b="0" i="1" baseline="-25000" smtClean="0">
                        <a:solidFill>
                          <a:srgbClr val="0000FF"/>
                        </a:solidFill>
                        <a:latin typeface="Cambria Math"/>
                      </a:rPr>
                      <m:t>𝑛𝑒𝑤</m:t>
                    </m:r>
                    <m:r>
                      <a:rPr kumimoji="1" lang="en-US" altLang="ja-JP" i="1">
                        <a:solidFill>
                          <a:srgbClr val="0000FF"/>
                        </a:solidFill>
                        <a:latin typeface="Cambria Math"/>
                      </a:rPr>
                      <m:t>+</m:t>
                    </m:r>
                    <m:f>
                      <m:fPr>
                        <m:ctrlPr>
                          <a:rPr kumimoji="1" lang="en-US" altLang="ja-JP" i="1">
                            <a:solidFill>
                              <a:srgbClr val="0000FF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kumimoji="1" lang="en-US" altLang="ja-JP" i="1">
                            <a:solidFill>
                              <a:srgbClr val="0000FF"/>
                            </a:solidFill>
                            <a:latin typeface="Cambria Math"/>
                          </a:rPr>
                          <m:t>𝐶</m:t>
                        </m:r>
                        <m:r>
                          <a:rPr kumimoji="1" lang="en-US" altLang="ja-JP" b="0" i="1" baseline="-25000" smtClean="0">
                            <a:solidFill>
                              <a:srgbClr val="0000FF"/>
                            </a:solidFill>
                            <a:latin typeface="Cambria Math"/>
                          </a:rPr>
                          <m:t>𝑛𝑒𝑤</m:t>
                        </m:r>
                      </m:num>
                      <m:den>
                        <m:r>
                          <a:rPr kumimoji="1" lang="en-US" altLang="ja-JP" i="1">
                            <a:solidFill>
                              <a:srgbClr val="0000FF"/>
                            </a:solidFill>
                            <a:latin typeface="Cambria Math"/>
                          </a:rPr>
                          <m:t>2</m:t>
                        </m:r>
                      </m:den>
                    </m:f>
                  </m:oMath>
                </a14:m>
                <a:endParaRPr kumimoji="1" lang="ja-JP" altLang="en-US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36" name="テキスト ボックス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4008" y="1215034"/>
                <a:ext cx="1885260" cy="485774"/>
              </a:xfrm>
              <a:prstGeom prst="rect">
                <a:avLst/>
              </a:prstGeom>
              <a:blipFill rotWithShape="1">
                <a:blip r:embed="rId8"/>
                <a:stretch>
                  <a:fillRect l="-2913" b="-625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左中かっこ 36"/>
          <p:cNvSpPr/>
          <p:nvPr/>
        </p:nvSpPr>
        <p:spPr bwMode="auto">
          <a:xfrm>
            <a:off x="3059832" y="739786"/>
            <a:ext cx="131299" cy="880584"/>
          </a:xfrm>
          <a:prstGeom prst="leftBrace">
            <a:avLst/>
          </a:prstGeom>
          <a:solidFill>
            <a:schemeClr val="accent1"/>
          </a:solidFill>
          <a:ln w="9525" cap="flat" cmpd="sng" algn="ctr">
            <a:solidFill>
              <a:srgbClr val="3366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テキスト ボックス 37"/>
              <p:cNvSpPr txBox="1"/>
              <p:nvPr/>
            </p:nvSpPr>
            <p:spPr>
              <a:xfrm>
                <a:off x="740336" y="1816943"/>
                <a:ext cx="1919149" cy="4956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400" i="1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kumimoji="1" lang="en-US" altLang="ja-JP" sz="14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𝑆</m:t>
                          </m:r>
                        </m:e>
                        <m:sub>
                          <m:r>
                            <a:rPr kumimoji="1" lang="en-US" altLang="ja-JP" sz="14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𝑜𝑙𝑑</m:t>
                          </m:r>
                        </m:sub>
                      </m:sSub>
                      <m:r>
                        <a:rPr kumimoji="1" lang="en-US" altLang="ja-JP" sz="1400" i="1">
                          <a:solidFill>
                            <a:srgbClr val="0000FF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kumimoji="1" lang="en-US" altLang="ja-JP" sz="14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1" lang="en-US" altLang="ja-JP" sz="140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14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𝑆</m:t>
                              </m:r>
                            </m:e>
                            <m:sub>
                              <m:r>
                                <a:rPr kumimoji="1" lang="en-US" altLang="ja-JP" sz="14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𝑜𝑙𝑑</m:t>
                              </m:r>
                              <m:r>
                                <a:rPr kumimoji="1" lang="en-US" altLang="ja-JP" sz="14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_</m:t>
                              </m:r>
                              <m:r>
                                <a:rPr kumimoji="1" lang="en-US" altLang="ja-JP" sz="14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𝑅</m:t>
                              </m:r>
                            </m:sub>
                          </m:sSub>
                          <m:r>
                            <a:rPr kumimoji="1" lang="en-US" altLang="ja-JP" sz="1400" b="0" i="1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kumimoji="1" lang="en-US" altLang="ja-JP" sz="1400" i="1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1400" i="1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𝑆</m:t>
                              </m:r>
                            </m:e>
                            <m:sub>
                              <m:r>
                                <a:rPr kumimoji="1" lang="en-US" altLang="ja-JP" sz="1400" i="1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𝑜𝑙𝑑</m:t>
                              </m:r>
                              <m:r>
                                <a:rPr kumimoji="1" lang="en-US" altLang="ja-JP" sz="1400" i="1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_</m:t>
                              </m:r>
                              <m:r>
                                <a:rPr kumimoji="1" lang="en-US" altLang="ja-JP" sz="14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𝐿</m:t>
                              </m:r>
                            </m:sub>
                          </m:sSub>
                        </m:num>
                        <m:den>
                          <m:r>
                            <a:rPr kumimoji="1" lang="en-US" altLang="ja-JP" sz="14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kumimoji="1" lang="ja-JP" altLang="en-US" sz="14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38" name="テキスト ボックス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336" y="1816943"/>
                <a:ext cx="1919149" cy="495649"/>
              </a:xfrm>
              <a:prstGeom prst="rect">
                <a:avLst/>
              </a:prstGeom>
              <a:blipFill rotWithShape="1">
                <a:blip r:embed="rId9"/>
                <a:stretch>
                  <a:fillRect b="-123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正方形/長方形 39"/>
              <p:cNvSpPr/>
              <p:nvPr/>
            </p:nvSpPr>
            <p:spPr>
              <a:xfrm>
                <a:off x="680763" y="879638"/>
                <a:ext cx="2257349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1600" i="1" smtClean="0">
                            <a:solidFill>
                              <a:srgbClr val="0000FF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kumimoji="1" lang="en-US" altLang="ja-JP" sz="1600" i="1">
                            <a:solidFill>
                              <a:srgbClr val="0000FF"/>
                            </a:solidFill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kumimoji="1" lang="en-US" altLang="ja-JP" sz="1600" i="1">
                            <a:solidFill>
                              <a:srgbClr val="0000FF"/>
                            </a:solidFill>
                            <a:latin typeface="Cambria Math"/>
                          </a:rPr>
                          <m:t>𝑜𝑙𝑑</m:t>
                        </m:r>
                      </m:sub>
                    </m:sSub>
                    <m:r>
                      <a:rPr kumimoji="1" lang="en-US" altLang="ja-JP" sz="1600" b="0" i="1" smtClean="0">
                        <a:solidFill>
                          <a:srgbClr val="0000FF"/>
                        </a:solidFill>
                        <a:latin typeface="Cambria Math"/>
                      </a:rPr>
                      <m:t>,</m:t>
                    </m:r>
                  </m:oMath>
                </a14:m>
                <a:r>
                  <a:rPr lang="en-US" altLang="ja-JP" sz="1600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1600" i="1">
                            <a:solidFill>
                              <a:srgbClr val="0000FF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kumimoji="1" lang="en-US" altLang="ja-JP" sz="1600" b="0" i="1" smtClean="0">
                            <a:solidFill>
                              <a:srgbClr val="0000FF"/>
                            </a:solidFill>
                            <a:latin typeface="Cambria Math"/>
                          </a:rPr>
                          <m:t>𝐶</m:t>
                        </m:r>
                      </m:e>
                      <m:sub>
                        <m:r>
                          <a:rPr kumimoji="1" lang="en-US" altLang="ja-JP" sz="1600" i="1">
                            <a:solidFill>
                              <a:srgbClr val="0000FF"/>
                            </a:solidFill>
                            <a:latin typeface="Cambria Math"/>
                          </a:rPr>
                          <m:t>𝑜𝑙𝑑</m:t>
                        </m:r>
                      </m:sub>
                    </m:sSub>
                    <m:r>
                      <a:rPr kumimoji="1" lang="en-US" altLang="ja-JP" sz="1600" b="0" i="1" smtClean="0">
                        <a:solidFill>
                          <a:srgbClr val="0000FF"/>
                        </a:solidFill>
                        <a:latin typeface="Cambria Math"/>
                      </a:rPr>
                      <m:t>, </m:t>
                    </m:r>
                    <m:sSub>
                      <m:sSubPr>
                        <m:ctrlPr>
                          <a:rPr kumimoji="1" lang="en-US" altLang="ja-JP" sz="1600" i="1">
                            <a:solidFill>
                              <a:srgbClr val="0000FF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kumimoji="1" lang="en-US" altLang="ja-JP" sz="1600" i="1">
                            <a:solidFill>
                              <a:srgbClr val="0000FF"/>
                            </a:solidFill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kumimoji="1" lang="en-US" altLang="ja-JP" sz="1600" b="0" i="1" smtClean="0">
                            <a:solidFill>
                              <a:srgbClr val="0000FF"/>
                            </a:solidFill>
                            <a:latin typeface="Cambria Math"/>
                          </a:rPr>
                          <m:t>𝑛𝑒𝑤</m:t>
                        </m:r>
                      </m:sub>
                    </m:sSub>
                    <m:r>
                      <a:rPr kumimoji="1" lang="en-US" altLang="ja-JP" sz="1600" i="1">
                        <a:solidFill>
                          <a:srgbClr val="0000FF"/>
                        </a:solidFill>
                        <a:latin typeface="Cambria Math"/>
                      </a:rPr>
                      <m:t>,</m:t>
                    </m:r>
                  </m:oMath>
                </a14:m>
                <a:r>
                  <a:rPr lang="en-US" altLang="ja-JP" sz="1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1600" i="1">
                            <a:solidFill>
                              <a:srgbClr val="0000FF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kumimoji="1" lang="en-US" altLang="ja-JP" sz="1600" i="1">
                            <a:solidFill>
                              <a:srgbClr val="0000FF"/>
                            </a:solidFill>
                            <a:latin typeface="Cambria Math"/>
                          </a:rPr>
                          <m:t>𝐶</m:t>
                        </m:r>
                      </m:e>
                      <m:sub>
                        <m:r>
                          <a:rPr kumimoji="1" lang="en-US" altLang="ja-JP" sz="1600" b="0" i="1" smtClean="0">
                            <a:solidFill>
                              <a:srgbClr val="0000FF"/>
                            </a:solidFill>
                            <a:latin typeface="Cambria Math"/>
                          </a:rPr>
                          <m:t>𝑛𝑒𝑤</m:t>
                        </m:r>
                      </m:sub>
                    </m:sSub>
                  </m:oMath>
                </a14:m>
                <a:endParaRPr kumimoji="1" lang="en-US" altLang="ja-JP" sz="1600" i="1" dirty="0" smtClean="0">
                  <a:solidFill>
                    <a:srgbClr val="0000FF"/>
                  </a:solidFill>
                  <a:latin typeface="Cambria Math"/>
                </a:endParaRPr>
              </a:p>
              <a:p>
                <a:r>
                  <a:rPr kumimoji="1" lang="ja-JP" altLang="en-US" sz="1600" dirty="0" smtClean="0">
                    <a:solidFill>
                      <a:srgbClr val="0000FF"/>
                    </a:solidFill>
                  </a:rPr>
                  <a:t>はそれぞれ</a:t>
                </a:r>
                <a14:m>
                  <m:oMath xmlns:m="http://schemas.openxmlformats.org/officeDocument/2006/math">
                    <m:r>
                      <a:rPr kumimoji="1" lang="ja-JP" altLang="en-US" sz="1600" i="1">
                        <a:solidFill>
                          <a:srgbClr val="0000FF"/>
                        </a:solidFill>
                        <a:latin typeface="Cambria Math"/>
                      </a:rPr>
                      <m:t>左右</m:t>
                    </m:r>
                    <m:r>
                      <a:rPr kumimoji="1" lang="ja-JP" altLang="en-US" sz="1600" i="1" smtClean="0">
                        <a:solidFill>
                          <a:srgbClr val="0000FF"/>
                        </a:solidFill>
                        <a:latin typeface="Cambria Math"/>
                      </a:rPr>
                      <m:t>平均</m:t>
                    </m:r>
                    <m:r>
                      <a:rPr kumimoji="1" lang="ja-JP" altLang="en-US" sz="1600" b="0" i="1" smtClean="0">
                        <a:solidFill>
                          <a:srgbClr val="0000FF"/>
                        </a:solidFill>
                        <a:latin typeface="Cambria Math"/>
                      </a:rPr>
                      <m:t>値</m:t>
                    </m:r>
                    <m:r>
                      <a:rPr kumimoji="1" lang="en-US" altLang="ja-JP" sz="1600" i="1">
                        <a:solidFill>
                          <a:srgbClr val="0000FF"/>
                        </a:solidFill>
                        <a:latin typeface="Cambria Math"/>
                      </a:rPr>
                      <m:t> </m:t>
                    </m:r>
                  </m:oMath>
                </a14:m>
                <a:endParaRPr lang="ja-JP" altLang="en-US" sz="1600" dirty="0"/>
              </a:p>
            </p:txBody>
          </p:sp>
        </mc:Choice>
        <mc:Fallback xmlns="">
          <p:sp>
            <p:nvSpPr>
              <p:cNvPr id="40" name="正方形/長方形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763" y="879638"/>
                <a:ext cx="2257349" cy="584775"/>
              </a:xfrm>
              <a:prstGeom prst="rect">
                <a:avLst/>
              </a:prstGeom>
              <a:blipFill rotWithShape="1">
                <a:blip r:embed="rId10"/>
                <a:stretch>
                  <a:fillRect l="-1622" b="-1145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テキスト ボックス 41"/>
          <p:cNvSpPr txBox="1"/>
          <p:nvPr/>
        </p:nvSpPr>
        <p:spPr>
          <a:xfrm>
            <a:off x="719572" y="1592873"/>
            <a:ext cx="482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smtClean="0">
                <a:solidFill>
                  <a:srgbClr val="0000FF"/>
                </a:solidFill>
              </a:rPr>
              <a:t>e.g.</a:t>
            </a:r>
            <a:endParaRPr kumimoji="1" lang="ja-JP" altLang="en-US" sz="1400" dirty="0">
              <a:solidFill>
                <a:srgbClr val="0000FF"/>
              </a:solidFill>
            </a:endParaRPr>
          </a:p>
        </p:txBody>
      </p:sp>
      <p:sp>
        <p:nvSpPr>
          <p:cNvPr id="45" name="角丸四角形 44"/>
          <p:cNvSpPr/>
          <p:nvPr/>
        </p:nvSpPr>
        <p:spPr bwMode="auto">
          <a:xfrm>
            <a:off x="647564" y="836712"/>
            <a:ext cx="2198055" cy="1581942"/>
          </a:xfrm>
          <a:prstGeom prst="roundRect">
            <a:avLst>
              <a:gd name="adj" fmla="val 12079"/>
            </a:avLst>
          </a:prstGeom>
          <a:noFill/>
          <a:ln w="19050" cap="flat" cmpd="sng" algn="ctr">
            <a:solidFill>
              <a:srgbClr val="6699FF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56661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線コネクタ 5"/>
          <p:cNvCxnSpPr/>
          <p:nvPr/>
        </p:nvCxnSpPr>
        <p:spPr bwMode="auto">
          <a:xfrm flipH="1" flipV="1">
            <a:off x="8172400" y="2421454"/>
            <a:ext cx="540060" cy="198022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1A0D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直線コネクタ 7"/>
          <p:cNvCxnSpPr/>
          <p:nvPr/>
        </p:nvCxnSpPr>
        <p:spPr bwMode="auto">
          <a:xfrm flipH="1">
            <a:off x="8208404" y="2619476"/>
            <a:ext cx="504056" cy="18002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1A0D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" name="円/楕円 9"/>
          <p:cNvSpPr/>
          <p:nvPr/>
        </p:nvSpPr>
        <p:spPr bwMode="auto">
          <a:xfrm>
            <a:off x="8248160" y="2475460"/>
            <a:ext cx="108012" cy="288032"/>
          </a:xfrm>
          <a:prstGeom prst="ellipse">
            <a:avLst/>
          </a:prstGeom>
          <a:solidFill>
            <a:srgbClr val="1A0D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cxnSp>
        <p:nvCxnSpPr>
          <p:cNvPr id="12" name="直線コネクタ 11"/>
          <p:cNvCxnSpPr/>
          <p:nvPr/>
        </p:nvCxnSpPr>
        <p:spPr bwMode="auto">
          <a:xfrm flipH="1">
            <a:off x="1475656" y="2619476"/>
            <a:ext cx="6759252" cy="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直線コネクタ 21"/>
          <p:cNvCxnSpPr/>
          <p:nvPr/>
        </p:nvCxnSpPr>
        <p:spPr bwMode="auto">
          <a:xfrm>
            <a:off x="2722029" y="2057763"/>
            <a:ext cx="0" cy="792088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21" name="グループ化 20"/>
          <p:cNvGrpSpPr/>
          <p:nvPr/>
        </p:nvGrpSpPr>
        <p:grpSpPr>
          <a:xfrm>
            <a:off x="2132199" y="1374450"/>
            <a:ext cx="1179661" cy="884986"/>
            <a:chOff x="3670871" y="1839185"/>
            <a:chExt cx="1179661" cy="884986"/>
          </a:xfrm>
        </p:grpSpPr>
        <p:pic>
          <p:nvPicPr>
            <p:cNvPr id="19" name="Picture 3" descr="C:\Users\NES84020520\Documents\00_Optics\O04_wearers-test_装用試験\Infinite7\SensitivityTest\SensitivityTest1\myopia\Inf7_ST1_minus001.png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3670871" y="1839185"/>
              <a:ext cx="1179661" cy="8849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4" descr="D:\O04_wearers-test_装用試験\Infinite8_Century\Inf8_SensitivityTest\Image_Cylinder_CorrectingError_Far_2000mm\Image_Cylinder_乱視度数ずれ2000mm_Ax090_0c025pitch\C_Ax090_0c000_2000m.pn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435" t="-1" r="10646" b="6776"/>
            <a:stretch/>
          </p:blipFill>
          <p:spPr bwMode="auto">
            <a:xfrm>
              <a:off x="3885184" y="2028580"/>
              <a:ext cx="762674" cy="5076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5" name="テキスト ボックス 24"/>
          <p:cNvSpPr txBox="1"/>
          <p:nvPr/>
        </p:nvSpPr>
        <p:spPr>
          <a:xfrm>
            <a:off x="2426396" y="2832780"/>
            <a:ext cx="5838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 smtClean="0">
                <a:solidFill>
                  <a:srgbClr val="FF0000"/>
                </a:solidFill>
              </a:rPr>
              <a:t>1</a:t>
            </a:r>
            <a:r>
              <a:rPr kumimoji="1" lang="en-US" altLang="ja-JP" sz="2000" dirty="0" smtClean="0">
                <a:solidFill>
                  <a:srgbClr val="FF0000"/>
                </a:solidFill>
              </a:rPr>
              <a:t>m</a:t>
            </a:r>
            <a:endParaRPr kumimoji="1" lang="ja-JP" altLang="en-US" sz="2000" dirty="0">
              <a:solidFill>
                <a:srgbClr val="FF0000"/>
              </a:solidFill>
            </a:endParaRPr>
          </a:p>
        </p:txBody>
      </p:sp>
      <p:cxnSp>
        <p:nvCxnSpPr>
          <p:cNvPr id="29" name="直線コネクタ 28"/>
          <p:cNvCxnSpPr/>
          <p:nvPr/>
        </p:nvCxnSpPr>
        <p:spPr bwMode="auto">
          <a:xfrm>
            <a:off x="6208808" y="2069775"/>
            <a:ext cx="0" cy="792088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0" name="テキスト ボックス 29"/>
          <p:cNvSpPr txBox="1"/>
          <p:nvPr/>
        </p:nvSpPr>
        <p:spPr>
          <a:xfrm>
            <a:off x="5818888" y="2844792"/>
            <a:ext cx="9124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 smtClean="0">
                <a:solidFill>
                  <a:srgbClr val="FF0000"/>
                </a:solidFill>
              </a:rPr>
              <a:t>40c</a:t>
            </a:r>
            <a:r>
              <a:rPr kumimoji="1" lang="en-US" altLang="ja-JP" sz="2000" dirty="0" smtClean="0">
                <a:solidFill>
                  <a:srgbClr val="FF0000"/>
                </a:solidFill>
              </a:rPr>
              <a:t>m</a:t>
            </a:r>
            <a:endParaRPr kumimoji="1" lang="ja-JP" altLang="en-US" sz="2000" dirty="0">
              <a:solidFill>
                <a:srgbClr val="FF0000"/>
              </a:solidFill>
            </a:endParaRPr>
          </a:p>
        </p:txBody>
      </p:sp>
      <p:pic>
        <p:nvPicPr>
          <p:cNvPr id="28" name="Picture 2" descr="D:\iPad\Inf8\image_00.png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4000" contrast="-42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5616116" y="1363418"/>
            <a:ext cx="1169657" cy="877867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テキスト ボックス 25"/>
          <p:cNvSpPr txBox="1"/>
          <p:nvPr/>
        </p:nvSpPr>
        <p:spPr>
          <a:xfrm>
            <a:off x="256355" y="2894335"/>
            <a:ext cx="9813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Distance</a:t>
            </a:r>
            <a:endParaRPr kumimoji="1" lang="ja-JP" alt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2" name="テキスト ボックス 41"/>
          <p:cNvSpPr txBox="1"/>
          <p:nvPr/>
        </p:nvSpPr>
        <p:spPr>
          <a:xfrm>
            <a:off x="2112263" y="525928"/>
            <a:ext cx="110639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Far</a:t>
            </a:r>
          </a:p>
          <a:p>
            <a:r>
              <a:rPr kumimoji="1" lang="en-US" altLang="ja-JP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Sensitivity</a:t>
            </a:r>
          </a:p>
          <a:p>
            <a:r>
              <a:rPr kumimoji="1" lang="en-US" altLang="ja-JP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Test</a:t>
            </a:r>
            <a:endParaRPr kumimoji="1" lang="ja-JP" alt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3" name="テキスト ボックス 42"/>
          <p:cNvSpPr txBox="1"/>
          <p:nvPr/>
        </p:nvSpPr>
        <p:spPr>
          <a:xfrm>
            <a:off x="5629599" y="525375"/>
            <a:ext cx="110639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Near</a:t>
            </a:r>
          </a:p>
          <a:p>
            <a:r>
              <a:rPr kumimoji="1" lang="en-US" altLang="ja-JP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Sensitivity</a:t>
            </a:r>
          </a:p>
          <a:p>
            <a:r>
              <a:rPr kumimoji="1" lang="en-US" altLang="ja-JP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Test</a:t>
            </a:r>
            <a:endParaRPr kumimoji="1" lang="ja-JP" alt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4" name="直線コネクタ 3"/>
          <p:cNvCxnSpPr/>
          <p:nvPr/>
        </p:nvCxnSpPr>
        <p:spPr bwMode="auto">
          <a:xfrm>
            <a:off x="1165821" y="4839565"/>
            <a:ext cx="650555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F9900"/>
            </a:solidFill>
            <a:prstDash val="sys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9" name="直線コネクタ 48"/>
          <p:cNvCxnSpPr/>
          <p:nvPr/>
        </p:nvCxnSpPr>
        <p:spPr bwMode="auto">
          <a:xfrm>
            <a:off x="1823083" y="4844328"/>
            <a:ext cx="0" cy="452242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F9900"/>
            </a:solidFill>
            <a:prstDash val="sys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直線コネクタ 49"/>
          <p:cNvCxnSpPr/>
          <p:nvPr/>
        </p:nvCxnSpPr>
        <p:spPr bwMode="auto">
          <a:xfrm>
            <a:off x="5427902" y="4575348"/>
            <a:ext cx="650555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F9900"/>
            </a:solidFill>
            <a:prstDash val="sys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" name="直線コネクタ 50"/>
          <p:cNvCxnSpPr/>
          <p:nvPr/>
        </p:nvCxnSpPr>
        <p:spPr bwMode="auto">
          <a:xfrm>
            <a:off x="6089927" y="4570585"/>
            <a:ext cx="0" cy="730748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F9900"/>
            </a:solidFill>
            <a:prstDash val="sys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8" name="正方形/長方形 17"/>
          <p:cNvSpPr/>
          <p:nvPr/>
        </p:nvSpPr>
        <p:spPr>
          <a:xfrm>
            <a:off x="647564" y="5544972"/>
            <a:ext cx="37840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Average dioptric </a:t>
            </a:r>
            <a:r>
              <a:rPr kumimoji="1" lang="en-US" altLang="ja-JP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far power error [D]</a:t>
            </a:r>
            <a:endParaRPr kumimoji="1" lang="ja-JP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5" name="正方形/長方形 54"/>
          <p:cNvSpPr/>
          <p:nvPr/>
        </p:nvSpPr>
        <p:spPr>
          <a:xfrm>
            <a:off x="4824028" y="5544972"/>
            <a:ext cx="39764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Average dioptric </a:t>
            </a:r>
            <a:r>
              <a:rPr kumimoji="1" lang="en-US" altLang="ja-JP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near power error [D]</a:t>
            </a:r>
            <a:endParaRPr kumimoji="1" lang="ja-JP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6" name="正方形/長方形 55"/>
          <p:cNvSpPr/>
          <p:nvPr/>
        </p:nvSpPr>
        <p:spPr>
          <a:xfrm rot="16200000">
            <a:off x="-225339" y="4145195"/>
            <a:ext cx="1467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Distance [m]</a:t>
            </a:r>
            <a:endParaRPr kumimoji="1" lang="ja-JP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7" name="正方形/長方形 56"/>
          <p:cNvSpPr/>
          <p:nvPr/>
        </p:nvSpPr>
        <p:spPr>
          <a:xfrm rot="16200000">
            <a:off x="4079630" y="4176240"/>
            <a:ext cx="1467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Distance [m]</a:t>
            </a:r>
            <a:endParaRPr kumimoji="1" lang="ja-JP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3" name="テキスト ボックス 22"/>
          <p:cNvSpPr txBox="1"/>
          <p:nvPr/>
        </p:nvSpPr>
        <p:spPr>
          <a:xfrm>
            <a:off x="1465973" y="28576"/>
            <a:ext cx="17107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 smtClean="0">
                <a:solidFill>
                  <a:schemeClr val="bg1"/>
                </a:solidFill>
              </a:rPr>
              <a:t>Conclusion</a:t>
            </a:r>
            <a:endParaRPr kumimoji="1" lang="ja-JP" altLang="en-US" sz="2400" dirty="0">
              <a:solidFill>
                <a:schemeClr val="bg1"/>
              </a:solidFill>
            </a:endParaRPr>
          </a:p>
        </p:txBody>
      </p:sp>
      <p:sp>
        <p:nvSpPr>
          <p:cNvPr id="40" name="正方形/長方形 39"/>
          <p:cNvSpPr/>
          <p:nvPr/>
        </p:nvSpPr>
        <p:spPr>
          <a:xfrm>
            <a:off x="1793528" y="5994924"/>
            <a:ext cx="19518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ja-JP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kumimoji="1" lang="en-US" altLang="ja-JP" baseline="-25000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new</a:t>
            </a:r>
            <a:r>
              <a:rPr lang="ja-JP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ja-JP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kumimoji="1" lang="en-US" altLang="ja-JP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kumimoji="1" lang="en-US" altLang="ja-JP" baseline="-25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old </a:t>
            </a:r>
            <a:r>
              <a:rPr kumimoji="1" lang="en-US" altLang="ja-JP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kumimoji="1" lang="en-US" altLang="ja-JP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kumimoji="1" lang="en-US" altLang="ja-JP" baseline="-25000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endParaRPr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正方形/長方形 40"/>
          <p:cNvSpPr/>
          <p:nvPr/>
        </p:nvSpPr>
        <p:spPr>
          <a:xfrm>
            <a:off x="1727684" y="6381328"/>
            <a:ext cx="17147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ja-JP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kumimoji="1" lang="en-US" altLang="ja-JP" baseline="-25000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new</a:t>
            </a:r>
            <a:r>
              <a:rPr lang="ja-JP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ja-JP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kumimoji="1" lang="en-US" altLang="ja-JP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kumimoji="1" lang="en-US" altLang="ja-JP" baseline="-25000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old</a:t>
            </a:r>
            <a:r>
              <a:rPr kumimoji="1" lang="en-US" altLang="ja-JP" baseline="-25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ja-JP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kumimoji="1" lang="en-US" altLang="ja-JP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kumimoji="1" lang="en-US" altLang="ja-JP" baseline="-25000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endParaRPr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正方形/長方形 43"/>
          <p:cNvSpPr/>
          <p:nvPr/>
        </p:nvSpPr>
        <p:spPr>
          <a:xfrm>
            <a:off x="5054474" y="6300028"/>
            <a:ext cx="358597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ja-JP" dirty="0" smtClean="0">
                <a:solidFill>
                  <a:srgbClr val="3333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 = Average dioptric power error</a:t>
            </a:r>
            <a:endParaRPr kumimoji="1" lang="ja-JP" altLang="en-US" dirty="0">
              <a:solidFill>
                <a:srgbClr val="3333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005" y="3322723"/>
            <a:ext cx="3655453" cy="23745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48" name="直線コネクタ 47"/>
          <p:cNvCxnSpPr/>
          <p:nvPr/>
        </p:nvCxnSpPr>
        <p:spPr bwMode="auto">
          <a:xfrm>
            <a:off x="1521310" y="4607973"/>
            <a:ext cx="0" cy="730748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2" name="直線コネクタ 51"/>
          <p:cNvCxnSpPr/>
          <p:nvPr/>
        </p:nvCxnSpPr>
        <p:spPr bwMode="auto">
          <a:xfrm>
            <a:off x="2727849" y="5063395"/>
            <a:ext cx="4567" cy="242701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3" name="直線コネクタ 52"/>
          <p:cNvCxnSpPr/>
          <p:nvPr/>
        </p:nvCxnSpPr>
        <p:spPr bwMode="auto">
          <a:xfrm>
            <a:off x="6847463" y="4766995"/>
            <a:ext cx="0" cy="54000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4" name="直線コネクタ 53"/>
          <p:cNvCxnSpPr/>
          <p:nvPr/>
        </p:nvCxnSpPr>
        <p:spPr bwMode="auto">
          <a:xfrm flipH="1">
            <a:off x="5629599" y="4395959"/>
            <a:ext cx="0" cy="911036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37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4632" y="3342478"/>
            <a:ext cx="3658885" cy="23822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5" name="テキスト ボックス 44"/>
              <p:cNvSpPr txBox="1"/>
              <p:nvPr/>
            </p:nvSpPr>
            <p:spPr>
              <a:xfrm>
                <a:off x="2300713" y="3670485"/>
                <a:ext cx="1632113" cy="66133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b="1" i="1" smtClean="0">
                          <a:solidFill>
                            <a:srgbClr val="0000FF"/>
                          </a:solidFill>
                          <a:latin typeface="Cambria Math"/>
                        </a:rPr>
                        <m:t>𝑫𝒊𝒔</m:t>
                      </m:r>
                      <m:r>
                        <a:rPr kumimoji="1" lang="en-US" altLang="ja-JP" b="1" i="1" smtClean="0">
                          <a:solidFill>
                            <a:srgbClr val="0000FF"/>
                          </a:solidFill>
                          <a:latin typeface="Cambria Math"/>
                        </a:rPr>
                        <m:t>.=</m:t>
                      </m:r>
                      <m:f>
                        <m:fPr>
                          <m:ctrlPr>
                            <a:rPr kumimoji="1" lang="en-US" altLang="ja-JP" b="1" i="1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kumimoji="1" lang="en-US" altLang="ja-JP" b="1" i="1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𝟏</m:t>
                          </m:r>
                        </m:num>
                        <m:den>
                          <m:r>
                            <a:rPr kumimoji="1" lang="en-US" altLang="ja-JP" b="1" i="1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𝟏</m:t>
                          </m:r>
                          <m:r>
                            <a:rPr kumimoji="1" lang="en-US" altLang="ja-JP" b="1" i="1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kumimoji="1" lang="en-US" altLang="ja-JP" b="1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kumimoji="1" lang="en-US" altLang="ja-JP" b="1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𝒈</m:t>
                              </m:r>
                            </m:e>
                            <m:sub>
                              <m:r>
                                <a:rPr kumimoji="1" lang="en-US" altLang="ja-JP" b="1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𝑭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kumimoji="1" lang="ja-JP" altLang="en-US" b="1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45" name="テキスト ボックス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0713" y="3670485"/>
                <a:ext cx="1632113" cy="661335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テキスト ボックス 45"/>
              <p:cNvSpPr txBox="1"/>
              <p:nvPr/>
            </p:nvSpPr>
            <p:spPr>
              <a:xfrm>
                <a:off x="6449967" y="3717032"/>
                <a:ext cx="1877373" cy="66133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b="1" i="1" smtClean="0">
                          <a:solidFill>
                            <a:srgbClr val="3333FF"/>
                          </a:solidFill>
                          <a:latin typeface="Cambria Math"/>
                        </a:rPr>
                        <m:t>𝑫𝒊𝒔</m:t>
                      </m:r>
                      <m:r>
                        <a:rPr kumimoji="1" lang="en-US" altLang="ja-JP" b="1" i="1" smtClean="0">
                          <a:solidFill>
                            <a:srgbClr val="3333FF"/>
                          </a:solidFill>
                          <a:latin typeface="Cambria Math"/>
                        </a:rPr>
                        <m:t>.=</m:t>
                      </m:r>
                      <m:f>
                        <m:fPr>
                          <m:ctrlPr>
                            <a:rPr kumimoji="1" lang="en-US" altLang="ja-JP" b="1" i="1" smtClean="0">
                              <a:solidFill>
                                <a:srgbClr val="3333FF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kumimoji="1" lang="en-US" altLang="ja-JP" b="1" i="1" smtClean="0">
                              <a:solidFill>
                                <a:srgbClr val="3333FF"/>
                              </a:solidFill>
                              <a:latin typeface="Cambria Math"/>
                            </a:rPr>
                            <m:t>𝟏𝟎𝟎</m:t>
                          </m:r>
                        </m:num>
                        <m:den>
                          <m:r>
                            <a:rPr kumimoji="1" lang="en-US" altLang="ja-JP" b="1" i="1" smtClean="0">
                              <a:solidFill>
                                <a:srgbClr val="3333FF"/>
                              </a:solidFill>
                              <a:latin typeface="Cambria Math"/>
                            </a:rPr>
                            <m:t>𝟐</m:t>
                          </m:r>
                          <m:r>
                            <a:rPr kumimoji="1" lang="en-US" altLang="ja-JP" b="1" i="1" smtClean="0">
                              <a:solidFill>
                                <a:srgbClr val="3333FF"/>
                              </a:solidFill>
                              <a:latin typeface="Cambria Math"/>
                            </a:rPr>
                            <m:t>.</m:t>
                          </m:r>
                          <m:r>
                            <a:rPr kumimoji="1" lang="en-US" altLang="ja-JP" b="1" i="1" smtClean="0">
                              <a:solidFill>
                                <a:srgbClr val="3333FF"/>
                              </a:solidFill>
                              <a:latin typeface="Cambria Math"/>
                            </a:rPr>
                            <m:t>𝟓</m:t>
                          </m:r>
                          <m:r>
                            <a:rPr kumimoji="1" lang="en-US" altLang="ja-JP" b="1" i="1" smtClean="0">
                              <a:solidFill>
                                <a:srgbClr val="3333FF"/>
                              </a:solidFill>
                              <a:latin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kumimoji="1" lang="en-US" altLang="ja-JP" b="1" i="1" smtClean="0">
                                  <a:solidFill>
                                    <a:srgbClr val="3333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kumimoji="1" lang="en-US" altLang="ja-JP" b="1" i="1" smtClean="0">
                                  <a:solidFill>
                                    <a:srgbClr val="3333FF"/>
                                  </a:solidFill>
                                  <a:latin typeface="Cambria Math"/>
                                </a:rPr>
                                <m:t>𝒈</m:t>
                              </m:r>
                            </m:e>
                            <m:sub>
                              <m:r>
                                <a:rPr kumimoji="1" lang="en-US" altLang="ja-JP" b="1" i="1" smtClean="0">
                                  <a:solidFill>
                                    <a:srgbClr val="3333FF"/>
                                  </a:solidFill>
                                  <a:latin typeface="Cambria Math"/>
                                </a:rPr>
                                <m:t>𝑵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kumimoji="1" lang="ja-JP" altLang="en-US" b="1" dirty="0">
                  <a:solidFill>
                    <a:srgbClr val="3333FF"/>
                  </a:solidFill>
                </a:endParaRPr>
              </a:p>
            </p:txBody>
          </p:sp>
        </mc:Choice>
        <mc:Fallback xmlns="">
          <p:sp>
            <p:nvSpPr>
              <p:cNvPr id="46" name="テキスト ボックス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9967" y="3717032"/>
                <a:ext cx="1877373" cy="661335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91502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テキスト ボックス 5"/>
          <p:cNvSpPr txBox="1"/>
          <p:nvPr/>
        </p:nvSpPr>
        <p:spPr>
          <a:xfrm>
            <a:off x="1465973" y="28576"/>
            <a:ext cx="54745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solidFill>
                  <a:schemeClr val="bg1"/>
                </a:solidFill>
              </a:rPr>
              <a:t>Example (Calculation for Far </a:t>
            </a:r>
            <a:r>
              <a:rPr kumimoji="1" lang="en-US" altLang="ja-JP" sz="2400" dirty="0" smtClean="0">
                <a:solidFill>
                  <a:schemeClr val="bg1"/>
                </a:solidFill>
              </a:rPr>
              <a:t>Distance)</a:t>
            </a:r>
            <a:endParaRPr kumimoji="1" lang="ja-JP" altLang="en-US" sz="2400" dirty="0">
              <a:solidFill>
                <a:schemeClr val="bg1"/>
              </a:solidFill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1988732" y="620688"/>
            <a:ext cx="530786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Old_Prescription</a:t>
            </a:r>
            <a:r>
              <a:rPr kumimoji="1" lang="ja-JP" alt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：</a:t>
            </a:r>
            <a:r>
              <a:rPr kumimoji="1" lang="en-US" altLang="ja-JP" b="1" dirty="0" smtClean="0">
                <a:solidFill>
                  <a:schemeClr val="bg1">
                    <a:lumMod val="50000"/>
                  </a:schemeClr>
                </a:solidFill>
              </a:rPr>
              <a:t> R/ (S, C)</a:t>
            </a:r>
            <a:r>
              <a:rPr kumimoji="1" lang="en-US" altLang="ja-JP" dirty="0" smtClean="0">
                <a:solidFill>
                  <a:schemeClr val="bg1">
                    <a:lumMod val="50000"/>
                  </a:schemeClr>
                </a:solidFill>
              </a:rPr>
              <a:t>=(-3.75, -0.75)</a:t>
            </a:r>
          </a:p>
          <a:p>
            <a:r>
              <a:rPr kumimoji="1" lang="en-US" altLang="ja-JP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kumimoji="1" lang="en-US" altLang="ja-JP" dirty="0" smtClean="0">
                <a:solidFill>
                  <a:schemeClr val="bg1">
                    <a:lumMod val="50000"/>
                  </a:schemeClr>
                </a:solidFill>
              </a:rPr>
              <a:t>                                          </a:t>
            </a:r>
            <a:r>
              <a:rPr kumimoji="1" lang="en-US" altLang="ja-JP" b="1" dirty="0" smtClean="0">
                <a:solidFill>
                  <a:schemeClr val="bg1">
                    <a:lumMod val="50000"/>
                  </a:schemeClr>
                </a:solidFill>
              </a:rPr>
              <a:t>L/ </a:t>
            </a:r>
            <a:r>
              <a:rPr kumimoji="1" lang="en-US" altLang="ja-JP" b="1" dirty="0">
                <a:solidFill>
                  <a:schemeClr val="bg1">
                    <a:lumMod val="50000"/>
                  </a:schemeClr>
                </a:solidFill>
              </a:rPr>
              <a:t>(S, C)</a:t>
            </a:r>
            <a:r>
              <a:rPr kumimoji="1" lang="en-US" altLang="ja-JP" dirty="0">
                <a:solidFill>
                  <a:schemeClr val="bg1">
                    <a:lumMod val="50000"/>
                  </a:schemeClr>
                </a:solidFill>
              </a:rPr>
              <a:t>=(-3.75, -0.75)</a:t>
            </a:r>
            <a:endParaRPr kumimoji="1" lang="ja-JP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1926214" y="1304764"/>
            <a:ext cx="537038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New_Prescription</a:t>
            </a:r>
            <a:r>
              <a:rPr kumimoji="1" lang="ja-JP" alt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：</a:t>
            </a:r>
            <a:r>
              <a:rPr kumimoji="1" lang="en-US" altLang="ja-JP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kumimoji="1" lang="en-US" altLang="ja-JP" b="1" dirty="0">
                <a:solidFill>
                  <a:schemeClr val="bg1">
                    <a:lumMod val="50000"/>
                  </a:schemeClr>
                </a:solidFill>
              </a:rPr>
              <a:t>R/ (S, C</a:t>
            </a:r>
            <a:r>
              <a:rPr kumimoji="1" lang="en-US" altLang="ja-JP" b="1" dirty="0" smtClean="0">
                <a:solidFill>
                  <a:schemeClr val="bg1">
                    <a:lumMod val="50000"/>
                  </a:schemeClr>
                </a:solidFill>
              </a:rPr>
              <a:t>)</a:t>
            </a:r>
            <a:r>
              <a:rPr kumimoji="1" lang="en-US" altLang="ja-JP" dirty="0" smtClean="0">
                <a:solidFill>
                  <a:schemeClr val="bg1">
                    <a:lumMod val="50000"/>
                  </a:schemeClr>
                </a:solidFill>
              </a:rPr>
              <a:t>=(-4.00, -1.00)</a:t>
            </a:r>
            <a:endParaRPr kumimoji="1" lang="en-US" altLang="ja-JP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kumimoji="1" lang="en-US" altLang="ja-JP" dirty="0">
                <a:solidFill>
                  <a:schemeClr val="bg1">
                    <a:lumMod val="50000"/>
                  </a:schemeClr>
                </a:solidFill>
              </a:rPr>
              <a:t>                                           </a:t>
            </a:r>
            <a:r>
              <a:rPr kumimoji="1" lang="en-US" altLang="ja-JP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kumimoji="1" lang="en-US" altLang="ja-JP" b="1" dirty="0" smtClean="0">
                <a:solidFill>
                  <a:schemeClr val="bg1">
                    <a:lumMod val="50000"/>
                  </a:schemeClr>
                </a:solidFill>
              </a:rPr>
              <a:t>L</a:t>
            </a:r>
            <a:r>
              <a:rPr kumimoji="1" lang="en-US" altLang="ja-JP" b="1" dirty="0">
                <a:solidFill>
                  <a:schemeClr val="bg1">
                    <a:lumMod val="50000"/>
                  </a:schemeClr>
                </a:solidFill>
              </a:rPr>
              <a:t>/ (S, C</a:t>
            </a:r>
            <a:r>
              <a:rPr kumimoji="1" lang="en-US" altLang="ja-JP" b="1" dirty="0" smtClean="0">
                <a:solidFill>
                  <a:schemeClr val="bg1">
                    <a:lumMod val="50000"/>
                  </a:schemeClr>
                </a:solidFill>
              </a:rPr>
              <a:t>)</a:t>
            </a:r>
            <a:r>
              <a:rPr kumimoji="1" lang="en-US" altLang="ja-JP" dirty="0" smtClean="0">
                <a:solidFill>
                  <a:schemeClr val="bg1">
                    <a:lumMod val="50000"/>
                  </a:schemeClr>
                </a:solidFill>
              </a:rPr>
              <a:t>=(-4.25</a:t>
            </a:r>
            <a:r>
              <a:rPr kumimoji="1" lang="en-US" altLang="ja-JP" dirty="0">
                <a:solidFill>
                  <a:schemeClr val="bg1">
                    <a:lumMod val="50000"/>
                  </a:schemeClr>
                </a:solidFill>
              </a:rPr>
              <a:t>, -0.75)</a:t>
            </a:r>
            <a:endParaRPr kumimoji="1" lang="ja-JP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角丸四角形 8"/>
          <p:cNvSpPr/>
          <p:nvPr/>
        </p:nvSpPr>
        <p:spPr bwMode="auto">
          <a:xfrm>
            <a:off x="1668563" y="620688"/>
            <a:ext cx="5842331" cy="1425233"/>
          </a:xfrm>
          <a:prstGeom prst="roundRect">
            <a:avLst>
              <a:gd name="adj" fmla="val 11298"/>
            </a:avLst>
          </a:prstGeom>
          <a:noFill/>
          <a:ln w="25400" cap="flat" cmpd="sng" algn="ctr">
            <a:solidFill>
              <a:srgbClr val="3366FF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586527" y="1148638"/>
            <a:ext cx="865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 smtClean="0">
                <a:solidFill>
                  <a:srgbClr val="3366FF"/>
                </a:solidFill>
              </a:rPr>
              <a:t>Input</a:t>
            </a:r>
            <a:r>
              <a:rPr kumimoji="1" lang="ja-JP" altLang="en-US" b="1" dirty="0" smtClean="0">
                <a:solidFill>
                  <a:srgbClr val="3366FF"/>
                </a:solidFill>
              </a:rPr>
              <a:t>：</a:t>
            </a:r>
            <a:endParaRPr kumimoji="1" lang="ja-JP" altLang="en-US" b="1" dirty="0">
              <a:solidFill>
                <a:srgbClr val="3366FF"/>
              </a:solidFill>
            </a:endParaRPr>
          </a:p>
        </p:txBody>
      </p:sp>
      <p:sp>
        <p:nvSpPr>
          <p:cNvPr id="11" name="下矢印 10"/>
          <p:cNvSpPr/>
          <p:nvPr/>
        </p:nvSpPr>
        <p:spPr bwMode="auto">
          <a:xfrm>
            <a:off x="2692213" y="2168860"/>
            <a:ext cx="504056" cy="288032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テキスト ボックス 11"/>
              <p:cNvSpPr txBox="1"/>
              <p:nvPr/>
            </p:nvSpPr>
            <p:spPr>
              <a:xfrm>
                <a:off x="1503185" y="2670336"/>
                <a:ext cx="3161525" cy="1728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400" i="1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kumimoji="1" lang="en-US" altLang="ja-JP" sz="14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𝑆</m:t>
                          </m:r>
                        </m:e>
                        <m:sub>
                          <m:r>
                            <a:rPr kumimoji="1" lang="en-US" altLang="ja-JP" sz="14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𝑜𝑙𝑑</m:t>
                          </m:r>
                        </m:sub>
                      </m:sSub>
                      <m:r>
                        <a:rPr kumimoji="1" lang="en-US" altLang="ja-JP" sz="1400" i="1">
                          <a:solidFill>
                            <a:srgbClr val="0000FF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kumimoji="1" lang="en-US" altLang="ja-JP" sz="14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kumimoji="1" lang="en-US" altLang="ja-JP" sz="1400" b="0" i="1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(−3.75)+(−3.75)</m:t>
                          </m:r>
                        </m:num>
                        <m:den>
                          <m:r>
                            <a:rPr kumimoji="1" lang="en-US" altLang="ja-JP" sz="14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2</m:t>
                          </m:r>
                        </m:den>
                      </m:f>
                      <m:r>
                        <a:rPr kumimoji="1" lang="en-US" altLang="ja-JP" sz="1400" b="0" i="1" smtClean="0">
                          <a:solidFill>
                            <a:srgbClr val="0000FF"/>
                          </a:solidFill>
                          <a:latin typeface="Cambria Math"/>
                        </a:rPr>
                        <m:t>=−3.75</m:t>
                      </m:r>
                    </m:oMath>
                  </m:oMathPara>
                </a14:m>
                <a:endParaRPr kumimoji="1" lang="en-US" altLang="ja-JP" sz="1400" dirty="0" smtClean="0">
                  <a:solidFill>
                    <a:srgbClr val="0000FF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4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kumimoji="1" lang="en-US" altLang="ja-JP" sz="1400" b="0" i="1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𝐶</m:t>
                          </m:r>
                        </m:e>
                        <m:sub>
                          <m:r>
                            <a:rPr kumimoji="1" lang="en-US" altLang="ja-JP" sz="14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𝑜𝑙𝑑</m:t>
                          </m:r>
                        </m:sub>
                      </m:sSub>
                      <m:r>
                        <a:rPr kumimoji="1" lang="en-US" altLang="ja-JP" sz="1400" i="1">
                          <a:solidFill>
                            <a:srgbClr val="0000FF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kumimoji="1" lang="en-US" altLang="ja-JP" sz="14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kumimoji="1" lang="en-US" altLang="ja-JP" sz="14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(−</m:t>
                          </m:r>
                          <m:r>
                            <a:rPr kumimoji="1" lang="en-US" altLang="ja-JP" sz="1400" b="0" i="1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0</m:t>
                          </m:r>
                          <m:r>
                            <a:rPr kumimoji="1" lang="en-US" altLang="ja-JP" sz="14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.75)+(−</m:t>
                          </m:r>
                          <m:r>
                            <a:rPr kumimoji="1" lang="en-US" altLang="ja-JP" sz="1400" b="0" i="1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0</m:t>
                          </m:r>
                          <m:r>
                            <a:rPr kumimoji="1" lang="en-US" altLang="ja-JP" sz="14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.75)</m:t>
                          </m:r>
                        </m:num>
                        <m:den>
                          <m:r>
                            <a:rPr kumimoji="1" lang="en-US" altLang="ja-JP" sz="14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2</m:t>
                          </m:r>
                        </m:den>
                      </m:f>
                      <m:r>
                        <a:rPr kumimoji="1" lang="en-US" altLang="ja-JP" sz="1400" i="1">
                          <a:solidFill>
                            <a:srgbClr val="0000FF"/>
                          </a:solidFill>
                          <a:latin typeface="Cambria Math"/>
                        </a:rPr>
                        <m:t>=−</m:t>
                      </m:r>
                      <m:r>
                        <a:rPr kumimoji="1" lang="en-US" altLang="ja-JP" sz="1400" b="0" i="1" smtClean="0">
                          <a:solidFill>
                            <a:srgbClr val="0000FF"/>
                          </a:solidFill>
                          <a:latin typeface="Cambria Math"/>
                        </a:rPr>
                        <m:t>0</m:t>
                      </m:r>
                      <m:r>
                        <a:rPr kumimoji="1" lang="en-US" altLang="ja-JP" sz="1400" i="1">
                          <a:solidFill>
                            <a:srgbClr val="0000FF"/>
                          </a:solidFill>
                          <a:latin typeface="Cambria Math"/>
                        </a:rPr>
                        <m:t>.75</m:t>
                      </m:r>
                    </m:oMath>
                  </m:oMathPara>
                </a14:m>
                <a:endParaRPr kumimoji="1" lang="en-US" altLang="ja-JP" sz="1400" dirty="0" smtClean="0">
                  <a:solidFill>
                    <a:srgbClr val="0000FF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4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kumimoji="1" lang="en-US" altLang="ja-JP" sz="14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𝑆</m:t>
                          </m:r>
                        </m:e>
                        <m:sub>
                          <m:r>
                            <a:rPr kumimoji="1" lang="en-US" altLang="ja-JP" sz="1400" b="0" i="1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𝑛𝑒𝑤</m:t>
                          </m:r>
                        </m:sub>
                      </m:sSub>
                      <m:r>
                        <a:rPr kumimoji="1" lang="en-US" altLang="ja-JP" sz="1400" i="1">
                          <a:solidFill>
                            <a:srgbClr val="0000FF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kumimoji="1" lang="en-US" altLang="ja-JP" sz="14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kumimoji="1" lang="en-US" altLang="ja-JP" sz="14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(−</m:t>
                          </m:r>
                          <m:r>
                            <a:rPr kumimoji="1" lang="en-US" altLang="ja-JP" sz="1400" b="0" i="1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4.00</m:t>
                          </m:r>
                          <m:r>
                            <a:rPr kumimoji="1" lang="en-US" altLang="ja-JP" sz="14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)+(−</m:t>
                          </m:r>
                          <m:r>
                            <a:rPr kumimoji="1" lang="en-US" altLang="ja-JP" sz="1400" b="0" i="1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4.2</m:t>
                          </m:r>
                          <m:r>
                            <a:rPr kumimoji="1" lang="en-US" altLang="ja-JP" sz="14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5)</m:t>
                          </m:r>
                        </m:num>
                        <m:den>
                          <m:r>
                            <a:rPr kumimoji="1" lang="en-US" altLang="ja-JP" sz="14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2</m:t>
                          </m:r>
                        </m:den>
                      </m:f>
                      <m:r>
                        <a:rPr kumimoji="1" lang="en-US" altLang="ja-JP" sz="1400" i="1">
                          <a:solidFill>
                            <a:srgbClr val="0000FF"/>
                          </a:solidFill>
                          <a:latin typeface="Cambria Math"/>
                        </a:rPr>
                        <m:t>=−</m:t>
                      </m:r>
                      <m:r>
                        <a:rPr kumimoji="1" lang="en-US" altLang="ja-JP" sz="1400" b="0" i="1" smtClean="0">
                          <a:solidFill>
                            <a:srgbClr val="0000FF"/>
                          </a:solidFill>
                          <a:latin typeface="Cambria Math"/>
                        </a:rPr>
                        <m:t>4</m:t>
                      </m:r>
                      <m:r>
                        <a:rPr kumimoji="1" lang="en-US" altLang="ja-JP" sz="1400" i="1">
                          <a:solidFill>
                            <a:srgbClr val="0000FF"/>
                          </a:solidFill>
                          <a:latin typeface="Cambria Math"/>
                        </a:rPr>
                        <m:t>.</m:t>
                      </m:r>
                      <m:r>
                        <a:rPr kumimoji="1" lang="en-US" altLang="ja-JP" sz="1400" b="0" i="1" smtClean="0">
                          <a:solidFill>
                            <a:srgbClr val="0000FF"/>
                          </a:solidFill>
                          <a:latin typeface="Cambria Math"/>
                        </a:rPr>
                        <m:t>12</m:t>
                      </m:r>
                      <m:r>
                        <a:rPr kumimoji="1" lang="en-US" altLang="ja-JP" sz="1400" i="1">
                          <a:solidFill>
                            <a:srgbClr val="0000FF"/>
                          </a:solidFill>
                          <a:latin typeface="Cambria Math"/>
                        </a:rPr>
                        <m:t>5</m:t>
                      </m:r>
                    </m:oMath>
                  </m:oMathPara>
                </a14:m>
                <a:endParaRPr kumimoji="1" lang="en-US" altLang="ja-JP" sz="1400" dirty="0">
                  <a:solidFill>
                    <a:srgbClr val="0000FF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4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kumimoji="1" lang="en-US" altLang="ja-JP" sz="14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𝐶</m:t>
                          </m:r>
                        </m:e>
                        <m:sub>
                          <m:r>
                            <a:rPr kumimoji="1" lang="en-US" altLang="ja-JP" sz="1400" b="0" i="1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𝑛𝑒𝑤</m:t>
                          </m:r>
                        </m:sub>
                      </m:sSub>
                      <m:r>
                        <a:rPr kumimoji="1" lang="en-US" altLang="ja-JP" sz="1400" i="1">
                          <a:solidFill>
                            <a:srgbClr val="0000FF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kumimoji="1" lang="en-US" altLang="ja-JP" sz="14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kumimoji="1" lang="en-US" altLang="ja-JP" sz="14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(−</m:t>
                          </m:r>
                          <m:r>
                            <a:rPr kumimoji="1" lang="en-US" altLang="ja-JP" sz="1400" b="0" i="1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1</m:t>
                          </m:r>
                          <m:r>
                            <a:rPr kumimoji="1" lang="en-US" altLang="ja-JP" sz="14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.</m:t>
                          </m:r>
                          <m:r>
                            <a:rPr kumimoji="1" lang="en-US" altLang="ja-JP" sz="1400" b="0" i="1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0</m:t>
                          </m:r>
                          <m:r>
                            <a:rPr kumimoji="1" lang="en-US" altLang="ja-JP" sz="14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)+(−0.75)</m:t>
                          </m:r>
                        </m:num>
                        <m:den>
                          <m:r>
                            <a:rPr kumimoji="1" lang="en-US" altLang="ja-JP" sz="14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2</m:t>
                          </m:r>
                        </m:den>
                      </m:f>
                      <m:r>
                        <a:rPr kumimoji="1" lang="en-US" altLang="ja-JP" sz="1400" i="1">
                          <a:solidFill>
                            <a:srgbClr val="0000FF"/>
                          </a:solidFill>
                          <a:latin typeface="Cambria Math"/>
                        </a:rPr>
                        <m:t>=−0.</m:t>
                      </m:r>
                      <m:r>
                        <a:rPr kumimoji="1" lang="en-US" altLang="ja-JP" sz="1400" b="0" i="1" smtClean="0">
                          <a:solidFill>
                            <a:srgbClr val="0000FF"/>
                          </a:solidFill>
                          <a:latin typeface="Cambria Math"/>
                        </a:rPr>
                        <m:t>875</m:t>
                      </m:r>
                    </m:oMath>
                  </m:oMathPara>
                </a14:m>
                <a:endParaRPr kumimoji="1" lang="en-US" altLang="ja-JP" sz="14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2" name="テキスト ボックス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3185" y="2670336"/>
                <a:ext cx="3161525" cy="1728165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左中かっこ 12"/>
          <p:cNvSpPr/>
          <p:nvPr/>
        </p:nvSpPr>
        <p:spPr bwMode="auto">
          <a:xfrm>
            <a:off x="1367644" y="2742343"/>
            <a:ext cx="202590" cy="1584149"/>
          </a:xfrm>
          <a:prstGeom prst="leftBrac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テキスト ボックス 13"/>
              <p:cNvSpPr txBox="1"/>
              <p:nvPr/>
            </p:nvSpPr>
            <p:spPr>
              <a:xfrm>
                <a:off x="1570234" y="4741239"/>
                <a:ext cx="3780202" cy="9003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dirty="0" smtClean="0">
                    <a:solidFill>
                      <a:srgbClr val="0000FF"/>
                    </a:solidFill>
                  </a:rPr>
                  <a:t>F</a:t>
                </a:r>
                <a:r>
                  <a:rPr kumimoji="1" lang="en-US" altLang="ja-JP" baseline="-25000" dirty="0" smtClean="0">
                    <a:solidFill>
                      <a:srgbClr val="0000FF"/>
                    </a:solidFill>
                  </a:rPr>
                  <a:t>old</a:t>
                </a:r>
                <a14:m>
                  <m:oMath xmlns:m="http://schemas.openxmlformats.org/officeDocument/2006/math">
                    <m:r>
                      <a:rPr kumimoji="1" lang="en-US" altLang="ja-JP" i="1">
                        <a:solidFill>
                          <a:srgbClr val="0000FF"/>
                        </a:solidFill>
                        <a:latin typeface="Cambria Math"/>
                      </a:rPr>
                      <m:t>=</m:t>
                    </m:r>
                    <m:r>
                      <a:rPr kumimoji="1" lang="en-US" altLang="ja-JP" i="1" smtClean="0">
                        <a:solidFill>
                          <a:srgbClr val="0000FF"/>
                        </a:solidFill>
                        <a:latin typeface="Cambria Math"/>
                      </a:rPr>
                      <m:t>(</m:t>
                    </m:r>
                    <m:r>
                      <a:rPr kumimoji="1" lang="en-US" altLang="ja-JP" b="0" i="1" smtClean="0">
                        <a:solidFill>
                          <a:srgbClr val="0000FF"/>
                        </a:solidFill>
                        <a:latin typeface="Cambria Math"/>
                      </a:rPr>
                      <m:t>−3.75)</m:t>
                    </m:r>
                    <m:r>
                      <a:rPr kumimoji="1" lang="en-US" altLang="ja-JP" i="1">
                        <a:solidFill>
                          <a:srgbClr val="0000FF"/>
                        </a:solidFill>
                        <a:latin typeface="Cambria Math"/>
                      </a:rPr>
                      <m:t>+</m:t>
                    </m:r>
                    <m:f>
                      <m:fPr>
                        <m:ctrlPr>
                          <a:rPr kumimoji="1" lang="en-US" altLang="ja-JP" i="1">
                            <a:solidFill>
                              <a:srgbClr val="0000FF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kumimoji="1" lang="en-US" altLang="ja-JP" i="1" smtClean="0">
                            <a:solidFill>
                              <a:srgbClr val="0000FF"/>
                            </a:solidFill>
                            <a:latin typeface="Cambria Math"/>
                          </a:rPr>
                          <m:t>(</m:t>
                        </m:r>
                        <m:r>
                          <a:rPr kumimoji="1" lang="en-US" altLang="ja-JP" b="0" i="1" smtClean="0">
                            <a:solidFill>
                              <a:srgbClr val="0000FF"/>
                            </a:solidFill>
                            <a:latin typeface="Cambria Math"/>
                          </a:rPr>
                          <m:t>−0.75)</m:t>
                        </m:r>
                      </m:num>
                      <m:den>
                        <m:r>
                          <a:rPr kumimoji="1" lang="en-US" altLang="ja-JP" i="1">
                            <a:solidFill>
                              <a:srgbClr val="0000FF"/>
                            </a:solidFill>
                            <a:latin typeface="Cambria Math"/>
                          </a:rPr>
                          <m:t>2</m:t>
                        </m:r>
                      </m:den>
                    </m:f>
                  </m:oMath>
                </a14:m>
                <a:r>
                  <a:rPr kumimoji="1" lang="en-US" altLang="ja-JP" dirty="0" smtClean="0">
                    <a:solidFill>
                      <a:srgbClr val="0000FF"/>
                    </a:solidFill>
                  </a:rPr>
                  <a:t> = -4.125</a:t>
                </a:r>
              </a:p>
              <a:p>
                <a:r>
                  <a:rPr kumimoji="1" lang="en-US" altLang="ja-JP" dirty="0" err="1" smtClean="0">
                    <a:solidFill>
                      <a:srgbClr val="0000FF"/>
                    </a:solidFill>
                  </a:rPr>
                  <a:t>F</a:t>
                </a:r>
                <a:r>
                  <a:rPr kumimoji="1" lang="en-US" altLang="ja-JP" baseline="-25000" dirty="0" err="1" smtClean="0">
                    <a:solidFill>
                      <a:srgbClr val="0000FF"/>
                    </a:solidFill>
                  </a:rPr>
                  <a:t>new</a:t>
                </a:r>
                <a14:m>
                  <m:oMath xmlns:m="http://schemas.openxmlformats.org/officeDocument/2006/math">
                    <m:r>
                      <a:rPr kumimoji="1" lang="en-US" altLang="ja-JP" b="0" i="0" smtClean="0">
                        <a:solidFill>
                          <a:srgbClr val="0000FF"/>
                        </a:solidFill>
                        <a:latin typeface="Cambria Math"/>
                      </a:rPr>
                      <m:t>=</m:t>
                    </m:r>
                    <m:r>
                      <a:rPr kumimoji="1" lang="en-US" altLang="ja-JP" i="1">
                        <a:solidFill>
                          <a:srgbClr val="0000FF"/>
                        </a:solidFill>
                        <a:latin typeface="Cambria Math"/>
                      </a:rPr>
                      <m:t>(−</m:t>
                    </m:r>
                    <m:r>
                      <a:rPr kumimoji="1" lang="en-US" altLang="ja-JP" b="0" i="1" smtClean="0">
                        <a:solidFill>
                          <a:srgbClr val="0000FF"/>
                        </a:solidFill>
                        <a:latin typeface="Cambria Math"/>
                      </a:rPr>
                      <m:t>4.125</m:t>
                    </m:r>
                    <m:r>
                      <a:rPr kumimoji="1" lang="en-US" altLang="ja-JP" i="1">
                        <a:solidFill>
                          <a:srgbClr val="0000FF"/>
                        </a:solidFill>
                        <a:latin typeface="Cambria Math"/>
                      </a:rPr>
                      <m:t>)+</m:t>
                    </m:r>
                    <m:f>
                      <m:fPr>
                        <m:ctrlPr>
                          <a:rPr kumimoji="1" lang="en-US" altLang="ja-JP" i="1">
                            <a:solidFill>
                              <a:srgbClr val="0000FF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kumimoji="1" lang="en-US" altLang="ja-JP" i="1">
                            <a:solidFill>
                              <a:srgbClr val="0000FF"/>
                            </a:solidFill>
                            <a:latin typeface="Cambria Math"/>
                          </a:rPr>
                          <m:t>(−0.</m:t>
                        </m:r>
                        <m:r>
                          <a:rPr kumimoji="1" lang="en-US" altLang="ja-JP" b="0" i="1" smtClean="0">
                            <a:solidFill>
                              <a:srgbClr val="0000FF"/>
                            </a:solidFill>
                            <a:latin typeface="Cambria Math"/>
                          </a:rPr>
                          <m:t>8</m:t>
                        </m:r>
                        <m:r>
                          <a:rPr kumimoji="1" lang="en-US" altLang="ja-JP" i="1">
                            <a:solidFill>
                              <a:srgbClr val="0000FF"/>
                            </a:solidFill>
                            <a:latin typeface="Cambria Math"/>
                          </a:rPr>
                          <m:t>7</m:t>
                        </m:r>
                        <m:r>
                          <a:rPr kumimoji="1" lang="en-US" altLang="ja-JP" b="0" i="1" smtClean="0">
                            <a:solidFill>
                              <a:srgbClr val="0000FF"/>
                            </a:solidFill>
                            <a:latin typeface="Cambria Math"/>
                          </a:rPr>
                          <m:t>5</m:t>
                        </m:r>
                        <m:r>
                          <a:rPr kumimoji="1" lang="en-US" altLang="ja-JP" i="1">
                            <a:solidFill>
                              <a:srgbClr val="0000FF"/>
                            </a:solidFill>
                            <a:latin typeface="Cambria Math"/>
                          </a:rPr>
                          <m:t>)</m:t>
                        </m:r>
                      </m:num>
                      <m:den>
                        <m:r>
                          <a:rPr kumimoji="1" lang="en-US" altLang="ja-JP" i="1">
                            <a:solidFill>
                              <a:srgbClr val="0000FF"/>
                            </a:solidFill>
                            <a:latin typeface="Cambria Math"/>
                          </a:rPr>
                          <m:t>2</m:t>
                        </m:r>
                      </m:den>
                    </m:f>
                  </m:oMath>
                </a14:m>
                <a:r>
                  <a:rPr kumimoji="1" lang="en-US" altLang="ja-JP" dirty="0">
                    <a:solidFill>
                      <a:srgbClr val="0000FF"/>
                    </a:solidFill>
                  </a:rPr>
                  <a:t> = -</a:t>
                </a:r>
                <a:r>
                  <a:rPr kumimoji="1" lang="en-US" altLang="ja-JP" dirty="0" smtClean="0">
                    <a:solidFill>
                      <a:srgbClr val="0000FF"/>
                    </a:solidFill>
                  </a:rPr>
                  <a:t>4.5625</a:t>
                </a:r>
                <a:endParaRPr kumimoji="1" lang="ja-JP" altLang="en-US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4" name="テキスト ボックス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0234" y="4741239"/>
                <a:ext cx="3780202" cy="900375"/>
              </a:xfrm>
              <a:prstGeom prst="rect">
                <a:avLst/>
              </a:prstGeom>
              <a:blipFill rotWithShape="1">
                <a:blip r:embed="rId3"/>
                <a:stretch>
                  <a:fillRect l="-1452" r="-645" b="-340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下矢印 14"/>
          <p:cNvSpPr/>
          <p:nvPr/>
        </p:nvSpPr>
        <p:spPr bwMode="auto">
          <a:xfrm>
            <a:off x="2720494" y="4434532"/>
            <a:ext cx="504056" cy="288032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sp>
        <p:nvSpPr>
          <p:cNvPr id="16" name="左中かっこ 15"/>
          <p:cNvSpPr/>
          <p:nvPr/>
        </p:nvSpPr>
        <p:spPr bwMode="auto">
          <a:xfrm>
            <a:off x="1401890" y="4849540"/>
            <a:ext cx="202590" cy="701116"/>
          </a:xfrm>
          <a:prstGeom prst="leftBrac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sp>
        <p:nvSpPr>
          <p:cNvPr id="17" name="正方形/長方形 16"/>
          <p:cNvSpPr/>
          <p:nvPr/>
        </p:nvSpPr>
        <p:spPr>
          <a:xfrm>
            <a:off x="1604480" y="5975992"/>
            <a:ext cx="331225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ja-JP" dirty="0" smtClean="0">
                <a:solidFill>
                  <a:srgbClr val="0000FF"/>
                </a:solidFill>
              </a:rPr>
              <a:t>(-4.5625)</a:t>
            </a:r>
            <a:r>
              <a:rPr lang="ja-JP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ja-JP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(-4.125)</a:t>
            </a:r>
            <a:r>
              <a:rPr kumimoji="1" lang="en-US" altLang="ja-JP" baseline="-25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ja-JP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 (-0.4375)</a:t>
            </a:r>
            <a:endParaRPr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下矢印 17"/>
          <p:cNvSpPr/>
          <p:nvPr/>
        </p:nvSpPr>
        <p:spPr bwMode="auto">
          <a:xfrm>
            <a:off x="2720494" y="5658668"/>
            <a:ext cx="504056" cy="288032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sp>
        <p:nvSpPr>
          <p:cNvPr id="24" name="フリーフォーム 23"/>
          <p:cNvSpPr/>
          <p:nvPr/>
        </p:nvSpPr>
        <p:spPr bwMode="auto">
          <a:xfrm>
            <a:off x="4880734" y="2634332"/>
            <a:ext cx="693175" cy="3583871"/>
          </a:xfrm>
          <a:custGeom>
            <a:avLst/>
            <a:gdLst>
              <a:gd name="connsiteX0" fmla="*/ 0 w 693175"/>
              <a:gd name="connsiteY0" fmla="*/ 3569123 h 3583871"/>
              <a:gd name="connsiteX1" fmla="*/ 88491 w 693175"/>
              <a:gd name="connsiteY1" fmla="*/ 3583871 h 3583871"/>
              <a:gd name="connsiteX2" fmla="*/ 206478 w 693175"/>
              <a:gd name="connsiteY2" fmla="*/ 3539626 h 3583871"/>
              <a:gd name="connsiteX3" fmla="*/ 250723 w 693175"/>
              <a:gd name="connsiteY3" fmla="*/ 3495381 h 3583871"/>
              <a:gd name="connsiteX4" fmla="*/ 339213 w 693175"/>
              <a:gd name="connsiteY4" fmla="*/ 3406890 h 3583871"/>
              <a:gd name="connsiteX5" fmla="*/ 353962 w 693175"/>
              <a:gd name="connsiteY5" fmla="*/ 3362645 h 3583871"/>
              <a:gd name="connsiteX6" fmla="*/ 368710 w 693175"/>
              <a:gd name="connsiteY6" fmla="*/ 3303652 h 3583871"/>
              <a:gd name="connsiteX7" fmla="*/ 398207 w 693175"/>
              <a:gd name="connsiteY7" fmla="*/ 3259407 h 3583871"/>
              <a:gd name="connsiteX8" fmla="*/ 412955 w 693175"/>
              <a:gd name="connsiteY8" fmla="*/ 3215161 h 3583871"/>
              <a:gd name="connsiteX9" fmla="*/ 442452 w 693175"/>
              <a:gd name="connsiteY9" fmla="*/ 3082426 h 3583871"/>
              <a:gd name="connsiteX10" fmla="*/ 457200 w 693175"/>
              <a:gd name="connsiteY10" fmla="*/ 2905445 h 3583871"/>
              <a:gd name="connsiteX11" fmla="*/ 471949 w 693175"/>
              <a:gd name="connsiteY11" fmla="*/ 2846452 h 3583871"/>
              <a:gd name="connsiteX12" fmla="*/ 486697 w 693175"/>
              <a:gd name="connsiteY12" fmla="*/ 29510 h 3583871"/>
              <a:gd name="connsiteX13" fmla="*/ 575188 w 693175"/>
              <a:gd name="connsiteY13" fmla="*/ 13 h 3583871"/>
              <a:gd name="connsiteX14" fmla="*/ 634181 w 693175"/>
              <a:gd name="connsiteY14" fmla="*/ 14761 h 3583871"/>
              <a:gd name="connsiteX15" fmla="*/ 693175 w 693175"/>
              <a:gd name="connsiteY15" fmla="*/ 59007 h 3583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93175" h="3583871">
                <a:moveTo>
                  <a:pt x="0" y="3569123"/>
                </a:moveTo>
                <a:cubicBezTo>
                  <a:pt x="29497" y="3574039"/>
                  <a:pt x="58587" y="3583871"/>
                  <a:pt x="88491" y="3583871"/>
                </a:cubicBezTo>
                <a:cubicBezTo>
                  <a:pt x="139332" y="3583871"/>
                  <a:pt x="169859" y="3570142"/>
                  <a:pt x="206478" y="3539626"/>
                </a:cubicBezTo>
                <a:cubicBezTo>
                  <a:pt x="222501" y="3526273"/>
                  <a:pt x="234700" y="3508734"/>
                  <a:pt x="250723" y="3495381"/>
                </a:cubicBezTo>
                <a:cubicBezTo>
                  <a:pt x="336985" y="3423496"/>
                  <a:pt x="254428" y="3519938"/>
                  <a:pt x="339213" y="3406890"/>
                </a:cubicBezTo>
                <a:cubicBezTo>
                  <a:pt x="344129" y="3392142"/>
                  <a:pt x="349691" y="3377593"/>
                  <a:pt x="353962" y="3362645"/>
                </a:cubicBezTo>
                <a:cubicBezTo>
                  <a:pt x="359531" y="3343155"/>
                  <a:pt x="360725" y="3322283"/>
                  <a:pt x="368710" y="3303652"/>
                </a:cubicBezTo>
                <a:cubicBezTo>
                  <a:pt x="375692" y="3287360"/>
                  <a:pt x="388375" y="3274155"/>
                  <a:pt x="398207" y="3259407"/>
                </a:cubicBezTo>
                <a:cubicBezTo>
                  <a:pt x="403123" y="3244658"/>
                  <a:pt x="408684" y="3230109"/>
                  <a:pt x="412955" y="3215161"/>
                </a:cubicBezTo>
                <a:cubicBezTo>
                  <a:pt x="426844" y="3166549"/>
                  <a:pt x="432311" y="3133131"/>
                  <a:pt x="442452" y="3082426"/>
                </a:cubicBezTo>
                <a:cubicBezTo>
                  <a:pt x="447368" y="3023432"/>
                  <a:pt x="449857" y="2964186"/>
                  <a:pt x="457200" y="2905445"/>
                </a:cubicBezTo>
                <a:cubicBezTo>
                  <a:pt x="459714" y="2885332"/>
                  <a:pt x="471741" y="2866721"/>
                  <a:pt x="471949" y="2846452"/>
                </a:cubicBezTo>
                <a:cubicBezTo>
                  <a:pt x="481579" y="1907508"/>
                  <a:pt x="452663" y="967887"/>
                  <a:pt x="486697" y="29510"/>
                </a:cubicBezTo>
                <a:cubicBezTo>
                  <a:pt x="487824" y="-1562"/>
                  <a:pt x="575188" y="13"/>
                  <a:pt x="575188" y="13"/>
                </a:cubicBezTo>
                <a:cubicBezTo>
                  <a:pt x="594852" y="4929"/>
                  <a:pt x="615550" y="6776"/>
                  <a:pt x="634181" y="14761"/>
                </a:cubicBezTo>
                <a:cubicBezTo>
                  <a:pt x="663365" y="27268"/>
                  <a:pt x="674069" y="39901"/>
                  <a:pt x="693175" y="59007"/>
                </a:cubicBezTo>
              </a:path>
            </a:pathLst>
          </a:cu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テキスト ボックス 24"/>
              <p:cNvSpPr txBox="1"/>
              <p:nvPr/>
            </p:nvSpPr>
            <p:spPr>
              <a:xfrm>
                <a:off x="5573909" y="2636912"/>
                <a:ext cx="3268331" cy="8517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400" b="1" i="1" smtClean="0">
                          <a:solidFill>
                            <a:srgbClr val="0000FF"/>
                          </a:solidFill>
                          <a:latin typeface="Cambria Math"/>
                        </a:rPr>
                        <m:t>𝑫𝒊𝒔</m:t>
                      </m:r>
                      <m:r>
                        <a:rPr kumimoji="1" lang="en-US" altLang="ja-JP" sz="2400" b="1" i="1" smtClean="0">
                          <a:solidFill>
                            <a:srgbClr val="0000FF"/>
                          </a:solidFill>
                          <a:latin typeface="Cambria Math"/>
                        </a:rPr>
                        <m:t>.=</m:t>
                      </m:r>
                      <m:f>
                        <m:fPr>
                          <m:ctrlPr>
                            <a:rPr kumimoji="1" lang="en-US" altLang="ja-JP" sz="2400" b="1" i="1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kumimoji="1" lang="en-US" altLang="ja-JP" sz="2400" b="1" i="1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𝟏</m:t>
                          </m:r>
                        </m:num>
                        <m:den>
                          <m:r>
                            <a:rPr kumimoji="1" lang="en-US" altLang="ja-JP" sz="2400" b="1" i="1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𝟏</m:t>
                          </m:r>
                          <m:r>
                            <a:rPr kumimoji="1" lang="en-US" altLang="ja-JP" sz="2400" b="1" i="1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+(−</m:t>
                          </m:r>
                          <m:r>
                            <a:rPr kumimoji="1" lang="en-US" altLang="ja-JP" sz="2400" b="1" i="1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𝟎</m:t>
                          </m:r>
                          <m:r>
                            <a:rPr kumimoji="1" lang="en-US" altLang="ja-JP" sz="2400" b="1" i="1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.</m:t>
                          </m:r>
                          <m:r>
                            <a:rPr kumimoji="1" lang="en-US" altLang="ja-JP" sz="2400" b="1" i="1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𝟒𝟑𝟕𝟓</m:t>
                          </m:r>
                          <m:r>
                            <a:rPr kumimoji="1" lang="en-US" altLang="ja-JP" sz="2400" b="1" i="1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kumimoji="1" lang="en-US" altLang="ja-JP" sz="2400" b="1" dirty="0" smtClean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25" name="テキスト ボックス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3909" y="2636912"/>
                <a:ext cx="3268331" cy="851708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テキスト ボックス 25"/>
              <p:cNvSpPr txBox="1"/>
              <p:nvPr/>
            </p:nvSpPr>
            <p:spPr>
              <a:xfrm>
                <a:off x="6199887" y="3507396"/>
                <a:ext cx="125117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400" b="1" i="1" smtClean="0">
                          <a:solidFill>
                            <a:srgbClr val="0000FF"/>
                          </a:solidFill>
                          <a:latin typeface="Cambria Math"/>
                        </a:rPr>
                        <m:t>=</m:t>
                      </m:r>
                      <m:r>
                        <a:rPr kumimoji="1" lang="en-US" altLang="ja-JP" sz="2400" b="1" i="1" smtClean="0">
                          <a:solidFill>
                            <a:srgbClr val="0000FF"/>
                          </a:solidFill>
                          <a:latin typeface="Cambria Math"/>
                        </a:rPr>
                        <m:t>𝟏</m:t>
                      </m:r>
                      <m:r>
                        <a:rPr kumimoji="1" lang="en-US" altLang="ja-JP" sz="2400" b="1" i="1" smtClean="0">
                          <a:solidFill>
                            <a:srgbClr val="0000FF"/>
                          </a:solidFill>
                          <a:latin typeface="Cambria Math"/>
                        </a:rPr>
                        <m:t>.</m:t>
                      </m:r>
                      <m:r>
                        <a:rPr kumimoji="1" lang="en-US" altLang="ja-JP" sz="2400" b="1" i="1" smtClean="0">
                          <a:solidFill>
                            <a:srgbClr val="0000FF"/>
                          </a:solidFill>
                          <a:latin typeface="Cambria Math"/>
                        </a:rPr>
                        <m:t>𝟕𝟖</m:t>
                      </m:r>
                    </m:oMath>
                  </m:oMathPara>
                </a14:m>
                <a:endParaRPr kumimoji="1" lang="en-US" altLang="ja-JP" sz="2400" b="1" dirty="0" smtClean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26" name="テキスト ボックス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9887" y="3507396"/>
                <a:ext cx="1251176" cy="461665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テキスト ボックス 26"/>
              <p:cNvSpPr txBox="1"/>
              <p:nvPr/>
            </p:nvSpPr>
            <p:spPr>
              <a:xfrm>
                <a:off x="5573909" y="5159048"/>
                <a:ext cx="205267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ja-JP" sz="2400" b="1" i="1" smtClean="0">
                        <a:solidFill>
                          <a:srgbClr val="0000FF"/>
                        </a:solidFill>
                        <a:latin typeface="Cambria Math"/>
                      </a:rPr>
                      <m:t>𝑫𝒊𝒔</m:t>
                    </m:r>
                    <m:r>
                      <a:rPr kumimoji="1" lang="en-US" altLang="ja-JP" sz="2400" b="1" i="1" smtClean="0">
                        <a:solidFill>
                          <a:srgbClr val="0000FF"/>
                        </a:solidFill>
                        <a:latin typeface="Cambria Math"/>
                      </a:rPr>
                      <m:t>.=</m:t>
                    </m:r>
                    <m:r>
                      <a:rPr kumimoji="1" lang="en-US" altLang="ja-JP" sz="2400" b="1" i="1" smtClean="0">
                        <a:solidFill>
                          <a:srgbClr val="0000FF"/>
                        </a:solidFill>
                        <a:latin typeface="Cambria Math"/>
                      </a:rPr>
                      <m:t>𝟏</m:t>
                    </m:r>
                    <m:r>
                      <a:rPr kumimoji="1" lang="en-US" altLang="ja-JP" sz="2400" b="1" i="1" smtClean="0">
                        <a:solidFill>
                          <a:srgbClr val="0000FF"/>
                        </a:solidFill>
                        <a:latin typeface="Cambria Math"/>
                      </a:rPr>
                      <m:t>.</m:t>
                    </m:r>
                    <m:r>
                      <a:rPr kumimoji="1" lang="en-US" altLang="ja-JP" sz="2400" b="1" i="1" smtClean="0">
                        <a:solidFill>
                          <a:srgbClr val="0000FF"/>
                        </a:solidFill>
                        <a:latin typeface="Cambria Math"/>
                      </a:rPr>
                      <m:t>𝟓𝟎</m:t>
                    </m:r>
                  </m:oMath>
                </a14:m>
                <a:r>
                  <a:rPr kumimoji="1" lang="en-US" altLang="ja-JP" sz="2400" b="1" dirty="0" smtClean="0">
                    <a:solidFill>
                      <a:srgbClr val="0000FF"/>
                    </a:solidFill>
                  </a:rPr>
                  <a:t>m</a:t>
                </a:r>
              </a:p>
            </p:txBody>
          </p:sp>
        </mc:Choice>
        <mc:Fallback xmlns="">
          <p:sp>
            <p:nvSpPr>
              <p:cNvPr id="27" name="テキスト ボックス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3909" y="5159048"/>
                <a:ext cx="2052678" cy="461665"/>
              </a:xfrm>
              <a:prstGeom prst="rect">
                <a:avLst/>
              </a:prstGeom>
              <a:blipFill rotWithShape="1">
                <a:blip r:embed="rId6"/>
                <a:stretch>
                  <a:fillRect l="-593" t="-9211" r="-3561" b="-3026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テキスト ボックス 28"/>
          <p:cNvSpPr txBox="1"/>
          <p:nvPr/>
        </p:nvSpPr>
        <p:spPr>
          <a:xfrm>
            <a:off x="5573909" y="4604221"/>
            <a:ext cx="2537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ここで</a:t>
            </a:r>
            <a:r>
              <a:rPr kumimoji="1" lang="en-US" altLang="ja-JP" dirty="0" smtClean="0"/>
              <a:t>1.78</a:t>
            </a:r>
            <a:r>
              <a:rPr kumimoji="1" lang="ja-JP" altLang="en-US" dirty="0" smtClean="0"/>
              <a:t>≧</a:t>
            </a:r>
            <a:r>
              <a:rPr kumimoji="1" lang="en-US" altLang="ja-JP" dirty="0" smtClean="0"/>
              <a:t>1.50</a:t>
            </a:r>
            <a:r>
              <a:rPr kumimoji="1" lang="ja-JP" altLang="en-US" dirty="0" smtClean="0"/>
              <a:t>なので</a:t>
            </a:r>
            <a:endParaRPr kumimoji="1" lang="ja-JP" altLang="en-US" dirty="0"/>
          </a:p>
        </p:txBody>
      </p:sp>
      <p:sp>
        <p:nvSpPr>
          <p:cNvPr id="30" name="角丸四角形 29"/>
          <p:cNvSpPr/>
          <p:nvPr/>
        </p:nvSpPr>
        <p:spPr bwMode="auto">
          <a:xfrm>
            <a:off x="5529665" y="5085184"/>
            <a:ext cx="2096922" cy="612068"/>
          </a:xfrm>
          <a:prstGeom prst="roundRect">
            <a:avLst/>
          </a:prstGeom>
          <a:noFill/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sp>
        <p:nvSpPr>
          <p:cNvPr id="31" name="テキスト ボックス 30"/>
          <p:cNvSpPr txBox="1"/>
          <p:nvPr/>
        </p:nvSpPr>
        <p:spPr>
          <a:xfrm>
            <a:off x="7627161" y="5244161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 smtClean="0">
                <a:solidFill>
                  <a:srgbClr val="FF0000"/>
                </a:solidFill>
              </a:rPr>
              <a:t>Output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32" name="下矢印 31"/>
          <p:cNvSpPr/>
          <p:nvPr/>
        </p:nvSpPr>
        <p:spPr bwMode="auto">
          <a:xfrm>
            <a:off x="6624228" y="4177463"/>
            <a:ext cx="504056" cy="288032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524230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テキスト ボックス 5"/>
          <p:cNvSpPr txBox="1"/>
          <p:nvPr/>
        </p:nvSpPr>
        <p:spPr>
          <a:xfrm>
            <a:off x="1465973" y="28576"/>
            <a:ext cx="54745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solidFill>
                  <a:schemeClr val="bg1"/>
                </a:solidFill>
              </a:rPr>
              <a:t>Example (Calculation for Far </a:t>
            </a:r>
            <a:r>
              <a:rPr kumimoji="1" lang="en-US" altLang="ja-JP" sz="2400" dirty="0" smtClean="0">
                <a:solidFill>
                  <a:schemeClr val="bg1"/>
                </a:solidFill>
              </a:rPr>
              <a:t>Distance)</a:t>
            </a:r>
            <a:endParaRPr kumimoji="1" lang="ja-JP" altLang="en-US" sz="2400" dirty="0">
              <a:solidFill>
                <a:schemeClr val="bg1"/>
              </a:solidFill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1988732" y="620688"/>
            <a:ext cx="530786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Old_Prescription</a:t>
            </a:r>
            <a:r>
              <a:rPr kumimoji="1" lang="ja-JP" alt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：</a:t>
            </a:r>
            <a:r>
              <a:rPr kumimoji="1" lang="en-US" altLang="ja-JP" b="1" dirty="0" smtClean="0">
                <a:solidFill>
                  <a:schemeClr val="bg1">
                    <a:lumMod val="50000"/>
                  </a:schemeClr>
                </a:solidFill>
              </a:rPr>
              <a:t> R/ (S, C)</a:t>
            </a:r>
            <a:r>
              <a:rPr kumimoji="1" lang="en-US" altLang="ja-JP" dirty="0" smtClean="0">
                <a:solidFill>
                  <a:schemeClr val="bg1">
                    <a:lumMod val="50000"/>
                  </a:schemeClr>
                </a:solidFill>
              </a:rPr>
              <a:t>=(-3.75, -1.00)</a:t>
            </a:r>
          </a:p>
          <a:p>
            <a:r>
              <a:rPr kumimoji="1" lang="en-US" altLang="ja-JP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kumimoji="1" lang="en-US" altLang="ja-JP" dirty="0" smtClean="0">
                <a:solidFill>
                  <a:schemeClr val="bg1">
                    <a:lumMod val="50000"/>
                  </a:schemeClr>
                </a:solidFill>
              </a:rPr>
              <a:t>                                          </a:t>
            </a:r>
            <a:r>
              <a:rPr kumimoji="1" lang="en-US" altLang="ja-JP" b="1" dirty="0" smtClean="0">
                <a:solidFill>
                  <a:schemeClr val="bg1">
                    <a:lumMod val="50000"/>
                  </a:schemeClr>
                </a:solidFill>
              </a:rPr>
              <a:t>L/ </a:t>
            </a:r>
            <a:r>
              <a:rPr kumimoji="1" lang="en-US" altLang="ja-JP" b="1" dirty="0">
                <a:solidFill>
                  <a:schemeClr val="bg1">
                    <a:lumMod val="50000"/>
                  </a:schemeClr>
                </a:solidFill>
              </a:rPr>
              <a:t>(S, C)</a:t>
            </a:r>
            <a:r>
              <a:rPr kumimoji="1" lang="en-US" altLang="ja-JP" dirty="0">
                <a:solidFill>
                  <a:schemeClr val="bg1">
                    <a:lumMod val="50000"/>
                  </a:schemeClr>
                </a:solidFill>
              </a:rPr>
              <a:t>=(-3.75, </a:t>
            </a:r>
            <a:r>
              <a:rPr kumimoji="1" lang="en-US" altLang="ja-JP" dirty="0" smtClean="0">
                <a:solidFill>
                  <a:schemeClr val="bg1">
                    <a:lumMod val="50000"/>
                  </a:schemeClr>
                </a:solidFill>
              </a:rPr>
              <a:t>-1.00)</a:t>
            </a:r>
            <a:endParaRPr kumimoji="1" lang="ja-JP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1926214" y="1304764"/>
            <a:ext cx="537038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New_Prescription</a:t>
            </a:r>
            <a:r>
              <a:rPr kumimoji="1" lang="ja-JP" alt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：</a:t>
            </a:r>
            <a:r>
              <a:rPr kumimoji="1" lang="en-US" altLang="ja-JP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kumimoji="1" lang="en-US" altLang="ja-JP" b="1" dirty="0">
                <a:solidFill>
                  <a:schemeClr val="bg1">
                    <a:lumMod val="50000"/>
                  </a:schemeClr>
                </a:solidFill>
              </a:rPr>
              <a:t>R/ (S, C</a:t>
            </a:r>
            <a:r>
              <a:rPr kumimoji="1" lang="en-US" altLang="ja-JP" b="1" dirty="0" smtClean="0">
                <a:solidFill>
                  <a:schemeClr val="bg1">
                    <a:lumMod val="50000"/>
                  </a:schemeClr>
                </a:solidFill>
              </a:rPr>
              <a:t>)</a:t>
            </a:r>
            <a:r>
              <a:rPr kumimoji="1" lang="en-US" altLang="ja-JP" dirty="0" smtClean="0">
                <a:solidFill>
                  <a:schemeClr val="bg1">
                    <a:lumMod val="50000"/>
                  </a:schemeClr>
                </a:solidFill>
              </a:rPr>
              <a:t>=(-4.00, -1.00)</a:t>
            </a:r>
            <a:endParaRPr kumimoji="1" lang="en-US" altLang="ja-JP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kumimoji="1" lang="en-US" altLang="ja-JP" dirty="0">
                <a:solidFill>
                  <a:schemeClr val="bg1">
                    <a:lumMod val="50000"/>
                  </a:schemeClr>
                </a:solidFill>
              </a:rPr>
              <a:t>                                           </a:t>
            </a:r>
            <a:r>
              <a:rPr kumimoji="1" lang="en-US" altLang="ja-JP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kumimoji="1" lang="en-US" altLang="ja-JP" b="1" dirty="0" smtClean="0">
                <a:solidFill>
                  <a:schemeClr val="bg1">
                    <a:lumMod val="50000"/>
                  </a:schemeClr>
                </a:solidFill>
              </a:rPr>
              <a:t>L</a:t>
            </a:r>
            <a:r>
              <a:rPr kumimoji="1" lang="en-US" altLang="ja-JP" b="1" dirty="0">
                <a:solidFill>
                  <a:schemeClr val="bg1">
                    <a:lumMod val="50000"/>
                  </a:schemeClr>
                </a:solidFill>
              </a:rPr>
              <a:t>/ (S, C</a:t>
            </a:r>
            <a:r>
              <a:rPr kumimoji="1" lang="en-US" altLang="ja-JP" b="1" dirty="0" smtClean="0">
                <a:solidFill>
                  <a:schemeClr val="bg1">
                    <a:lumMod val="50000"/>
                  </a:schemeClr>
                </a:solidFill>
              </a:rPr>
              <a:t>)</a:t>
            </a:r>
            <a:r>
              <a:rPr kumimoji="1" lang="en-US" altLang="ja-JP" dirty="0" smtClean="0">
                <a:solidFill>
                  <a:schemeClr val="bg1">
                    <a:lumMod val="50000"/>
                  </a:schemeClr>
                </a:solidFill>
              </a:rPr>
              <a:t>=(-4.00, -1.00)</a:t>
            </a:r>
            <a:endParaRPr kumimoji="1" lang="ja-JP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角丸四角形 8"/>
          <p:cNvSpPr/>
          <p:nvPr/>
        </p:nvSpPr>
        <p:spPr bwMode="auto">
          <a:xfrm>
            <a:off x="1668563" y="620688"/>
            <a:ext cx="5842331" cy="1425233"/>
          </a:xfrm>
          <a:prstGeom prst="roundRect">
            <a:avLst>
              <a:gd name="adj" fmla="val 11298"/>
            </a:avLst>
          </a:prstGeom>
          <a:noFill/>
          <a:ln w="25400" cap="flat" cmpd="sng" algn="ctr">
            <a:solidFill>
              <a:srgbClr val="3366FF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586527" y="1148638"/>
            <a:ext cx="865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 smtClean="0">
                <a:solidFill>
                  <a:srgbClr val="3366FF"/>
                </a:solidFill>
              </a:rPr>
              <a:t>Input</a:t>
            </a:r>
            <a:r>
              <a:rPr kumimoji="1" lang="ja-JP" altLang="en-US" b="1" dirty="0" smtClean="0">
                <a:solidFill>
                  <a:srgbClr val="3366FF"/>
                </a:solidFill>
              </a:rPr>
              <a:t>：</a:t>
            </a:r>
            <a:endParaRPr kumimoji="1" lang="ja-JP" altLang="en-US" b="1" dirty="0">
              <a:solidFill>
                <a:srgbClr val="3366FF"/>
              </a:solidFill>
            </a:endParaRPr>
          </a:p>
        </p:txBody>
      </p:sp>
      <p:sp>
        <p:nvSpPr>
          <p:cNvPr id="11" name="下矢印 10"/>
          <p:cNvSpPr/>
          <p:nvPr/>
        </p:nvSpPr>
        <p:spPr bwMode="auto">
          <a:xfrm>
            <a:off x="2692213" y="2168860"/>
            <a:ext cx="504056" cy="288032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テキスト ボックス 11"/>
              <p:cNvSpPr txBox="1"/>
              <p:nvPr/>
            </p:nvSpPr>
            <p:spPr>
              <a:xfrm>
                <a:off x="1503185" y="2670336"/>
                <a:ext cx="3161525" cy="1728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400" i="1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kumimoji="1" lang="en-US" altLang="ja-JP" sz="14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𝑆</m:t>
                          </m:r>
                        </m:e>
                        <m:sub>
                          <m:r>
                            <a:rPr kumimoji="1" lang="en-US" altLang="ja-JP" sz="14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𝑜𝑙𝑑</m:t>
                          </m:r>
                        </m:sub>
                      </m:sSub>
                      <m:r>
                        <a:rPr kumimoji="1" lang="en-US" altLang="ja-JP" sz="1400" i="1">
                          <a:solidFill>
                            <a:srgbClr val="0000FF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kumimoji="1" lang="en-US" altLang="ja-JP" sz="14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kumimoji="1" lang="en-US" altLang="ja-JP" sz="1400" b="0" i="1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(−3.75)+(−3.75)</m:t>
                          </m:r>
                        </m:num>
                        <m:den>
                          <m:r>
                            <a:rPr kumimoji="1" lang="en-US" altLang="ja-JP" sz="14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2</m:t>
                          </m:r>
                        </m:den>
                      </m:f>
                      <m:r>
                        <a:rPr kumimoji="1" lang="en-US" altLang="ja-JP" sz="1400" b="0" i="1" smtClean="0">
                          <a:solidFill>
                            <a:srgbClr val="0000FF"/>
                          </a:solidFill>
                          <a:latin typeface="Cambria Math"/>
                        </a:rPr>
                        <m:t>=−3.75</m:t>
                      </m:r>
                    </m:oMath>
                  </m:oMathPara>
                </a14:m>
                <a:endParaRPr kumimoji="1" lang="en-US" altLang="ja-JP" sz="1400" dirty="0" smtClean="0">
                  <a:solidFill>
                    <a:srgbClr val="0000FF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4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kumimoji="1" lang="en-US" altLang="ja-JP" sz="1400" b="0" i="1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𝐶</m:t>
                          </m:r>
                        </m:e>
                        <m:sub>
                          <m:r>
                            <a:rPr kumimoji="1" lang="en-US" altLang="ja-JP" sz="14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𝑜𝑙𝑑</m:t>
                          </m:r>
                        </m:sub>
                      </m:sSub>
                      <m:r>
                        <a:rPr kumimoji="1" lang="en-US" altLang="ja-JP" sz="1400" i="1">
                          <a:solidFill>
                            <a:srgbClr val="0000FF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kumimoji="1" lang="en-US" altLang="ja-JP" sz="14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kumimoji="1" lang="en-US" altLang="ja-JP" sz="14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(−</m:t>
                          </m:r>
                          <m:r>
                            <a:rPr kumimoji="1" lang="en-US" altLang="ja-JP" sz="1400" b="0" i="1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1</m:t>
                          </m:r>
                          <m:r>
                            <a:rPr kumimoji="1" lang="en-US" altLang="ja-JP" sz="14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.00)+(−</m:t>
                          </m:r>
                          <m:r>
                            <a:rPr kumimoji="1" lang="en-US" altLang="ja-JP" sz="1400" b="0" i="1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1</m:t>
                          </m:r>
                          <m:r>
                            <a:rPr kumimoji="1" lang="en-US" altLang="ja-JP" sz="14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.00)</m:t>
                          </m:r>
                        </m:num>
                        <m:den>
                          <m:r>
                            <a:rPr kumimoji="1" lang="en-US" altLang="ja-JP" sz="14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2</m:t>
                          </m:r>
                        </m:den>
                      </m:f>
                      <m:r>
                        <a:rPr kumimoji="1" lang="en-US" altLang="ja-JP" sz="1400" i="1">
                          <a:solidFill>
                            <a:srgbClr val="0000FF"/>
                          </a:solidFill>
                          <a:latin typeface="Cambria Math"/>
                        </a:rPr>
                        <m:t>=−</m:t>
                      </m:r>
                      <m:r>
                        <a:rPr kumimoji="1" lang="en-US" altLang="ja-JP" sz="1400" b="0" i="1" smtClean="0">
                          <a:solidFill>
                            <a:srgbClr val="0000FF"/>
                          </a:solidFill>
                          <a:latin typeface="Cambria Math"/>
                        </a:rPr>
                        <m:t>1</m:t>
                      </m:r>
                      <m:r>
                        <a:rPr kumimoji="1" lang="en-US" altLang="ja-JP" sz="1400" i="1">
                          <a:solidFill>
                            <a:srgbClr val="0000FF"/>
                          </a:solidFill>
                          <a:latin typeface="Cambria Math"/>
                        </a:rPr>
                        <m:t>.00</m:t>
                      </m:r>
                    </m:oMath>
                  </m:oMathPara>
                </a14:m>
                <a:endParaRPr kumimoji="1" lang="en-US" altLang="ja-JP" sz="1400" dirty="0" smtClean="0">
                  <a:solidFill>
                    <a:srgbClr val="0000FF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4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kumimoji="1" lang="en-US" altLang="ja-JP" sz="14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𝑆</m:t>
                          </m:r>
                        </m:e>
                        <m:sub>
                          <m:r>
                            <a:rPr kumimoji="1" lang="en-US" altLang="ja-JP" sz="1400" b="0" i="1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𝑛𝑒𝑤</m:t>
                          </m:r>
                        </m:sub>
                      </m:sSub>
                      <m:r>
                        <a:rPr kumimoji="1" lang="en-US" altLang="ja-JP" sz="1400" i="1">
                          <a:solidFill>
                            <a:srgbClr val="0000FF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kumimoji="1" lang="en-US" altLang="ja-JP" sz="14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kumimoji="1" lang="en-US" altLang="ja-JP" sz="14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(−</m:t>
                          </m:r>
                          <m:r>
                            <a:rPr kumimoji="1" lang="en-US" altLang="ja-JP" sz="1400" b="0" i="1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4.00</m:t>
                          </m:r>
                          <m:r>
                            <a:rPr kumimoji="1" lang="en-US" altLang="ja-JP" sz="14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)+(−</m:t>
                          </m:r>
                          <m:r>
                            <a:rPr kumimoji="1" lang="en-US" altLang="ja-JP" sz="1400" b="0" i="1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4.</m:t>
                          </m:r>
                          <m:r>
                            <a:rPr kumimoji="1" lang="en-US" altLang="ja-JP" sz="14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00)</m:t>
                          </m:r>
                        </m:num>
                        <m:den>
                          <m:r>
                            <a:rPr kumimoji="1" lang="en-US" altLang="ja-JP" sz="14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2</m:t>
                          </m:r>
                        </m:den>
                      </m:f>
                      <m:r>
                        <a:rPr kumimoji="1" lang="en-US" altLang="ja-JP" sz="1400" i="1">
                          <a:solidFill>
                            <a:srgbClr val="0000FF"/>
                          </a:solidFill>
                          <a:latin typeface="Cambria Math"/>
                        </a:rPr>
                        <m:t>=−</m:t>
                      </m:r>
                      <m:r>
                        <a:rPr kumimoji="1" lang="en-US" altLang="ja-JP" sz="1400" b="0" i="1" smtClean="0">
                          <a:solidFill>
                            <a:srgbClr val="0000FF"/>
                          </a:solidFill>
                          <a:latin typeface="Cambria Math"/>
                        </a:rPr>
                        <m:t>4</m:t>
                      </m:r>
                      <m:r>
                        <a:rPr kumimoji="1" lang="en-US" altLang="ja-JP" sz="1400" i="1">
                          <a:solidFill>
                            <a:srgbClr val="0000FF"/>
                          </a:solidFill>
                          <a:latin typeface="Cambria Math"/>
                        </a:rPr>
                        <m:t>.00</m:t>
                      </m:r>
                    </m:oMath>
                  </m:oMathPara>
                </a14:m>
                <a:endParaRPr kumimoji="1" lang="en-US" altLang="ja-JP" sz="1400" dirty="0">
                  <a:solidFill>
                    <a:srgbClr val="0000FF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4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kumimoji="1" lang="en-US" altLang="ja-JP" sz="14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𝐶</m:t>
                          </m:r>
                        </m:e>
                        <m:sub>
                          <m:r>
                            <a:rPr kumimoji="1" lang="en-US" altLang="ja-JP" sz="1400" b="0" i="1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𝑛𝑒𝑤</m:t>
                          </m:r>
                        </m:sub>
                      </m:sSub>
                      <m:r>
                        <a:rPr kumimoji="1" lang="en-US" altLang="ja-JP" sz="1400" i="1">
                          <a:solidFill>
                            <a:srgbClr val="0000FF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kumimoji="1" lang="en-US" altLang="ja-JP" sz="14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kumimoji="1" lang="en-US" altLang="ja-JP" sz="14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(−</m:t>
                          </m:r>
                          <m:r>
                            <a:rPr kumimoji="1" lang="en-US" altLang="ja-JP" sz="1400" b="0" i="1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1</m:t>
                          </m:r>
                          <m:r>
                            <a:rPr kumimoji="1" lang="en-US" altLang="ja-JP" sz="14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.</m:t>
                          </m:r>
                          <m:r>
                            <a:rPr kumimoji="1" lang="en-US" altLang="ja-JP" sz="1400" b="0" i="1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0</m:t>
                          </m:r>
                          <m:r>
                            <a:rPr kumimoji="1" lang="en-US" altLang="ja-JP" sz="14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)+(−</m:t>
                          </m:r>
                          <m:r>
                            <a:rPr kumimoji="1" lang="en-US" altLang="ja-JP" sz="1400" b="0" i="1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1</m:t>
                          </m:r>
                          <m:r>
                            <a:rPr kumimoji="1" lang="en-US" altLang="ja-JP" sz="14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.00)</m:t>
                          </m:r>
                        </m:num>
                        <m:den>
                          <m:r>
                            <a:rPr kumimoji="1" lang="en-US" altLang="ja-JP" sz="14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2</m:t>
                          </m:r>
                        </m:den>
                      </m:f>
                      <m:r>
                        <a:rPr kumimoji="1" lang="en-US" altLang="ja-JP" sz="1400" i="1">
                          <a:solidFill>
                            <a:srgbClr val="0000FF"/>
                          </a:solidFill>
                          <a:latin typeface="Cambria Math"/>
                        </a:rPr>
                        <m:t>=−</m:t>
                      </m:r>
                      <m:r>
                        <a:rPr kumimoji="1" lang="en-US" altLang="ja-JP" sz="1400" b="0" i="1" smtClean="0">
                          <a:solidFill>
                            <a:srgbClr val="0000FF"/>
                          </a:solidFill>
                          <a:latin typeface="Cambria Math"/>
                        </a:rPr>
                        <m:t>1</m:t>
                      </m:r>
                      <m:r>
                        <a:rPr kumimoji="1" lang="en-US" altLang="ja-JP" sz="1400" i="1">
                          <a:solidFill>
                            <a:srgbClr val="0000FF"/>
                          </a:solidFill>
                          <a:latin typeface="Cambria Math"/>
                        </a:rPr>
                        <m:t>.00</m:t>
                      </m:r>
                    </m:oMath>
                  </m:oMathPara>
                </a14:m>
                <a:endParaRPr kumimoji="1" lang="en-US" altLang="ja-JP" sz="14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2" name="テキスト ボックス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3185" y="2670336"/>
                <a:ext cx="3161525" cy="1728165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左中かっこ 12"/>
          <p:cNvSpPr/>
          <p:nvPr/>
        </p:nvSpPr>
        <p:spPr bwMode="auto">
          <a:xfrm>
            <a:off x="1367644" y="2742343"/>
            <a:ext cx="202590" cy="1584149"/>
          </a:xfrm>
          <a:prstGeom prst="leftBrac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テキスト ボックス 13"/>
              <p:cNvSpPr txBox="1"/>
              <p:nvPr/>
            </p:nvSpPr>
            <p:spPr>
              <a:xfrm>
                <a:off x="1570234" y="4741239"/>
                <a:ext cx="3297698" cy="9003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dirty="0" smtClean="0">
                    <a:solidFill>
                      <a:srgbClr val="0000FF"/>
                    </a:solidFill>
                  </a:rPr>
                  <a:t>F</a:t>
                </a:r>
                <a:r>
                  <a:rPr kumimoji="1" lang="en-US" altLang="ja-JP" baseline="-25000" dirty="0" smtClean="0">
                    <a:solidFill>
                      <a:srgbClr val="0000FF"/>
                    </a:solidFill>
                  </a:rPr>
                  <a:t>old</a:t>
                </a:r>
                <a14:m>
                  <m:oMath xmlns:m="http://schemas.openxmlformats.org/officeDocument/2006/math">
                    <m:r>
                      <a:rPr kumimoji="1" lang="en-US" altLang="ja-JP" i="1">
                        <a:solidFill>
                          <a:srgbClr val="0000FF"/>
                        </a:solidFill>
                        <a:latin typeface="Cambria Math"/>
                      </a:rPr>
                      <m:t>=</m:t>
                    </m:r>
                    <m:r>
                      <a:rPr kumimoji="1" lang="en-US" altLang="ja-JP" i="1" smtClean="0">
                        <a:solidFill>
                          <a:srgbClr val="0000FF"/>
                        </a:solidFill>
                        <a:latin typeface="Cambria Math"/>
                      </a:rPr>
                      <m:t>(</m:t>
                    </m:r>
                    <m:r>
                      <a:rPr kumimoji="1" lang="en-US" altLang="ja-JP" b="0" i="1" smtClean="0">
                        <a:solidFill>
                          <a:srgbClr val="0000FF"/>
                        </a:solidFill>
                        <a:latin typeface="Cambria Math"/>
                      </a:rPr>
                      <m:t>−3.75)</m:t>
                    </m:r>
                    <m:r>
                      <a:rPr kumimoji="1" lang="en-US" altLang="ja-JP" i="1">
                        <a:solidFill>
                          <a:srgbClr val="0000FF"/>
                        </a:solidFill>
                        <a:latin typeface="Cambria Math"/>
                      </a:rPr>
                      <m:t>+</m:t>
                    </m:r>
                    <m:f>
                      <m:fPr>
                        <m:ctrlPr>
                          <a:rPr kumimoji="1" lang="en-US" altLang="ja-JP" i="1">
                            <a:solidFill>
                              <a:srgbClr val="0000FF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kumimoji="1" lang="en-US" altLang="ja-JP" i="1" smtClean="0">
                            <a:solidFill>
                              <a:srgbClr val="0000FF"/>
                            </a:solidFill>
                            <a:latin typeface="Cambria Math"/>
                          </a:rPr>
                          <m:t>(</m:t>
                        </m:r>
                        <m:r>
                          <a:rPr kumimoji="1" lang="en-US" altLang="ja-JP" b="0" i="1" smtClean="0">
                            <a:solidFill>
                              <a:srgbClr val="0000FF"/>
                            </a:solidFill>
                            <a:latin typeface="Cambria Math"/>
                          </a:rPr>
                          <m:t>−1.</m:t>
                        </m:r>
                        <m:r>
                          <a:rPr kumimoji="1" lang="en-US" altLang="ja-JP" i="1">
                            <a:solidFill>
                              <a:srgbClr val="0000FF"/>
                            </a:solidFill>
                            <a:latin typeface="Cambria Math"/>
                          </a:rPr>
                          <m:t>00</m:t>
                        </m:r>
                        <m:r>
                          <a:rPr kumimoji="1" lang="en-US" altLang="ja-JP" b="0" i="1" smtClean="0">
                            <a:solidFill>
                              <a:srgbClr val="0000FF"/>
                            </a:solidFill>
                            <a:latin typeface="Cambria Math"/>
                          </a:rPr>
                          <m:t>)</m:t>
                        </m:r>
                      </m:num>
                      <m:den>
                        <m:r>
                          <a:rPr kumimoji="1" lang="en-US" altLang="ja-JP" i="1">
                            <a:solidFill>
                              <a:srgbClr val="0000FF"/>
                            </a:solidFill>
                            <a:latin typeface="Cambria Math"/>
                          </a:rPr>
                          <m:t>2</m:t>
                        </m:r>
                      </m:den>
                    </m:f>
                  </m:oMath>
                </a14:m>
                <a:r>
                  <a:rPr kumimoji="1" lang="en-US" altLang="ja-JP" dirty="0" smtClean="0">
                    <a:solidFill>
                      <a:srgbClr val="0000FF"/>
                    </a:solidFill>
                  </a:rPr>
                  <a:t> = -4.25</a:t>
                </a:r>
              </a:p>
              <a:p>
                <a:r>
                  <a:rPr kumimoji="1" lang="en-US" altLang="ja-JP" dirty="0" err="1" smtClean="0">
                    <a:solidFill>
                      <a:srgbClr val="0000FF"/>
                    </a:solidFill>
                  </a:rPr>
                  <a:t>F</a:t>
                </a:r>
                <a:r>
                  <a:rPr kumimoji="1" lang="en-US" altLang="ja-JP" baseline="-25000" dirty="0" err="1" smtClean="0">
                    <a:solidFill>
                      <a:srgbClr val="0000FF"/>
                    </a:solidFill>
                  </a:rPr>
                  <a:t>new</a:t>
                </a:r>
                <a14:m>
                  <m:oMath xmlns:m="http://schemas.openxmlformats.org/officeDocument/2006/math">
                    <m:r>
                      <a:rPr kumimoji="1" lang="en-US" altLang="ja-JP" b="0" i="0" smtClean="0">
                        <a:solidFill>
                          <a:srgbClr val="0000FF"/>
                        </a:solidFill>
                        <a:latin typeface="Cambria Math"/>
                      </a:rPr>
                      <m:t>=</m:t>
                    </m:r>
                    <m:r>
                      <a:rPr kumimoji="1" lang="en-US" altLang="ja-JP" i="1">
                        <a:solidFill>
                          <a:srgbClr val="0000FF"/>
                        </a:solidFill>
                        <a:latin typeface="Cambria Math"/>
                      </a:rPr>
                      <m:t>(−</m:t>
                    </m:r>
                    <m:r>
                      <a:rPr kumimoji="1" lang="en-US" altLang="ja-JP" b="0" i="1" smtClean="0">
                        <a:solidFill>
                          <a:srgbClr val="0000FF"/>
                        </a:solidFill>
                        <a:latin typeface="Cambria Math"/>
                      </a:rPr>
                      <m:t>4.</m:t>
                    </m:r>
                    <m:r>
                      <a:rPr kumimoji="1" lang="en-US" altLang="ja-JP" i="1">
                        <a:solidFill>
                          <a:srgbClr val="0000FF"/>
                        </a:solidFill>
                        <a:latin typeface="Cambria Math"/>
                      </a:rPr>
                      <m:t>00)+</m:t>
                    </m:r>
                    <m:f>
                      <m:fPr>
                        <m:ctrlPr>
                          <a:rPr kumimoji="1" lang="en-US" altLang="ja-JP" i="1">
                            <a:solidFill>
                              <a:srgbClr val="0000FF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kumimoji="1" lang="en-US" altLang="ja-JP" i="1">
                            <a:solidFill>
                              <a:srgbClr val="0000FF"/>
                            </a:solidFill>
                            <a:latin typeface="Cambria Math"/>
                          </a:rPr>
                          <m:t>(−</m:t>
                        </m:r>
                        <m:r>
                          <a:rPr kumimoji="1" lang="en-US" altLang="ja-JP" b="0" i="1" smtClean="0">
                            <a:solidFill>
                              <a:srgbClr val="0000FF"/>
                            </a:solidFill>
                            <a:latin typeface="Cambria Math"/>
                          </a:rPr>
                          <m:t>1</m:t>
                        </m:r>
                        <m:r>
                          <a:rPr kumimoji="1" lang="en-US" altLang="ja-JP" i="1">
                            <a:solidFill>
                              <a:srgbClr val="0000FF"/>
                            </a:solidFill>
                            <a:latin typeface="Cambria Math"/>
                          </a:rPr>
                          <m:t>.00)</m:t>
                        </m:r>
                      </m:num>
                      <m:den>
                        <m:r>
                          <a:rPr kumimoji="1" lang="en-US" altLang="ja-JP" i="1">
                            <a:solidFill>
                              <a:srgbClr val="0000FF"/>
                            </a:solidFill>
                            <a:latin typeface="Cambria Math"/>
                          </a:rPr>
                          <m:t>2</m:t>
                        </m:r>
                      </m:den>
                    </m:f>
                  </m:oMath>
                </a14:m>
                <a:r>
                  <a:rPr kumimoji="1" lang="en-US" altLang="ja-JP" dirty="0">
                    <a:solidFill>
                      <a:srgbClr val="0000FF"/>
                    </a:solidFill>
                  </a:rPr>
                  <a:t> = -</a:t>
                </a:r>
                <a:r>
                  <a:rPr kumimoji="1" lang="en-US" altLang="ja-JP" dirty="0" smtClean="0">
                    <a:solidFill>
                      <a:srgbClr val="0000FF"/>
                    </a:solidFill>
                  </a:rPr>
                  <a:t>4.50</a:t>
                </a:r>
                <a:endParaRPr kumimoji="1" lang="ja-JP" altLang="en-US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4" name="テキスト ボックス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0234" y="4741239"/>
                <a:ext cx="3297698" cy="900375"/>
              </a:xfrm>
              <a:prstGeom prst="rect">
                <a:avLst/>
              </a:prstGeom>
              <a:blipFill rotWithShape="1">
                <a:blip r:embed="rId3"/>
                <a:stretch>
                  <a:fillRect l="-1664" r="-739" b="-340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下矢印 14"/>
          <p:cNvSpPr/>
          <p:nvPr/>
        </p:nvSpPr>
        <p:spPr bwMode="auto">
          <a:xfrm>
            <a:off x="2720494" y="4434532"/>
            <a:ext cx="504056" cy="288032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sp>
        <p:nvSpPr>
          <p:cNvPr id="16" name="左中かっこ 15"/>
          <p:cNvSpPr/>
          <p:nvPr/>
        </p:nvSpPr>
        <p:spPr bwMode="auto">
          <a:xfrm>
            <a:off x="1401890" y="4849540"/>
            <a:ext cx="202590" cy="701116"/>
          </a:xfrm>
          <a:prstGeom prst="leftBrac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sp>
        <p:nvSpPr>
          <p:cNvPr id="17" name="正方形/長方形 16"/>
          <p:cNvSpPr/>
          <p:nvPr/>
        </p:nvSpPr>
        <p:spPr>
          <a:xfrm>
            <a:off x="1604480" y="5975992"/>
            <a:ext cx="331225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ja-JP" dirty="0" smtClean="0">
                <a:solidFill>
                  <a:srgbClr val="0000FF"/>
                </a:solidFill>
              </a:rPr>
              <a:t>(-4.50)</a:t>
            </a:r>
            <a:r>
              <a:rPr lang="ja-JP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ja-JP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(-4.25)</a:t>
            </a:r>
            <a:r>
              <a:rPr kumimoji="1" lang="en-US" altLang="ja-JP" baseline="-25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ja-JP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 (-0.25)</a:t>
            </a:r>
            <a:endParaRPr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下矢印 17"/>
          <p:cNvSpPr/>
          <p:nvPr/>
        </p:nvSpPr>
        <p:spPr bwMode="auto">
          <a:xfrm>
            <a:off x="2720494" y="5658668"/>
            <a:ext cx="504056" cy="288032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sp>
        <p:nvSpPr>
          <p:cNvPr id="24" name="フリーフォーム 23"/>
          <p:cNvSpPr/>
          <p:nvPr/>
        </p:nvSpPr>
        <p:spPr bwMode="auto">
          <a:xfrm>
            <a:off x="4880734" y="2634332"/>
            <a:ext cx="693175" cy="3583871"/>
          </a:xfrm>
          <a:custGeom>
            <a:avLst/>
            <a:gdLst>
              <a:gd name="connsiteX0" fmla="*/ 0 w 693175"/>
              <a:gd name="connsiteY0" fmla="*/ 3569123 h 3583871"/>
              <a:gd name="connsiteX1" fmla="*/ 88491 w 693175"/>
              <a:gd name="connsiteY1" fmla="*/ 3583871 h 3583871"/>
              <a:gd name="connsiteX2" fmla="*/ 206478 w 693175"/>
              <a:gd name="connsiteY2" fmla="*/ 3539626 h 3583871"/>
              <a:gd name="connsiteX3" fmla="*/ 250723 w 693175"/>
              <a:gd name="connsiteY3" fmla="*/ 3495381 h 3583871"/>
              <a:gd name="connsiteX4" fmla="*/ 339213 w 693175"/>
              <a:gd name="connsiteY4" fmla="*/ 3406890 h 3583871"/>
              <a:gd name="connsiteX5" fmla="*/ 353962 w 693175"/>
              <a:gd name="connsiteY5" fmla="*/ 3362645 h 3583871"/>
              <a:gd name="connsiteX6" fmla="*/ 368710 w 693175"/>
              <a:gd name="connsiteY6" fmla="*/ 3303652 h 3583871"/>
              <a:gd name="connsiteX7" fmla="*/ 398207 w 693175"/>
              <a:gd name="connsiteY7" fmla="*/ 3259407 h 3583871"/>
              <a:gd name="connsiteX8" fmla="*/ 412955 w 693175"/>
              <a:gd name="connsiteY8" fmla="*/ 3215161 h 3583871"/>
              <a:gd name="connsiteX9" fmla="*/ 442452 w 693175"/>
              <a:gd name="connsiteY9" fmla="*/ 3082426 h 3583871"/>
              <a:gd name="connsiteX10" fmla="*/ 457200 w 693175"/>
              <a:gd name="connsiteY10" fmla="*/ 2905445 h 3583871"/>
              <a:gd name="connsiteX11" fmla="*/ 471949 w 693175"/>
              <a:gd name="connsiteY11" fmla="*/ 2846452 h 3583871"/>
              <a:gd name="connsiteX12" fmla="*/ 486697 w 693175"/>
              <a:gd name="connsiteY12" fmla="*/ 29510 h 3583871"/>
              <a:gd name="connsiteX13" fmla="*/ 575188 w 693175"/>
              <a:gd name="connsiteY13" fmla="*/ 13 h 3583871"/>
              <a:gd name="connsiteX14" fmla="*/ 634181 w 693175"/>
              <a:gd name="connsiteY14" fmla="*/ 14761 h 3583871"/>
              <a:gd name="connsiteX15" fmla="*/ 693175 w 693175"/>
              <a:gd name="connsiteY15" fmla="*/ 59007 h 3583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93175" h="3583871">
                <a:moveTo>
                  <a:pt x="0" y="3569123"/>
                </a:moveTo>
                <a:cubicBezTo>
                  <a:pt x="29497" y="3574039"/>
                  <a:pt x="58587" y="3583871"/>
                  <a:pt x="88491" y="3583871"/>
                </a:cubicBezTo>
                <a:cubicBezTo>
                  <a:pt x="139332" y="3583871"/>
                  <a:pt x="169859" y="3570142"/>
                  <a:pt x="206478" y="3539626"/>
                </a:cubicBezTo>
                <a:cubicBezTo>
                  <a:pt x="222501" y="3526273"/>
                  <a:pt x="234700" y="3508734"/>
                  <a:pt x="250723" y="3495381"/>
                </a:cubicBezTo>
                <a:cubicBezTo>
                  <a:pt x="336985" y="3423496"/>
                  <a:pt x="254428" y="3519938"/>
                  <a:pt x="339213" y="3406890"/>
                </a:cubicBezTo>
                <a:cubicBezTo>
                  <a:pt x="344129" y="3392142"/>
                  <a:pt x="349691" y="3377593"/>
                  <a:pt x="353962" y="3362645"/>
                </a:cubicBezTo>
                <a:cubicBezTo>
                  <a:pt x="359531" y="3343155"/>
                  <a:pt x="360725" y="3322283"/>
                  <a:pt x="368710" y="3303652"/>
                </a:cubicBezTo>
                <a:cubicBezTo>
                  <a:pt x="375692" y="3287360"/>
                  <a:pt x="388375" y="3274155"/>
                  <a:pt x="398207" y="3259407"/>
                </a:cubicBezTo>
                <a:cubicBezTo>
                  <a:pt x="403123" y="3244658"/>
                  <a:pt x="408684" y="3230109"/>
                  <a:pt x="412955" y="3215161"/>
                </a:cubicBezTo>
                <a:cubicBezTo>
                  <a:pt x="426844" y="3166549"/>
                  <a:pt x="432311" y="3133131"/>
                  <a:pt x="442452" y="3082426"/>
                </a:cubicBezTo>
                <a:cubicBezTo>
                  <a:pt x="447368" y="3023432"/>
                  <a:pt x="449857" y="2964186"/>
                  <a:pt x="457200" y="2905445"/>
                </a:cubicBezTo>
                <a:cubicBezTo>
                  <a:pt x="459714" y="2885332"/>
                  <a:pt x="471741" y="2866721"/>
                  <a:pt x="471949" y="2846452"/>
                </a:cubicBezTo>
                <a:cubicBezTo>
                  <a:pt x="481579" y="1907508"/>
                  <a:pt x="452663" y="967887"/>
                  <a:pt x="486697" y="29510"/>
                </a:cubicBezTo>
                <a:cubicBezTo>
                  <a:pt x="487824" y="-1562"/>
                  <a:pt x="575188" y="13"/>
                  <a:pt x="575188" y="13"/>
                </a:cubicBezTo>
                <a:cubicBezTo>
                  <a:pt x="594852" y="4929"/>
                  <a:pt x="615550" y="6776"/>
                  <a:pt x="634181" y="14761"/>
                </a:cubicBezTo>
                <a:cubicBezTo>
                  <a:pt x="663365" y="27268"/>
                  <a:pt x="674069" y="39901"/>
                  <a:pt x="693175" y="59007"/>
                </a:cubicBezTo>
              </a:path>
            </a:pathLst>
          </a:cu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テキスト ボックス 24"/>
              <p:cNvSpPr txBox="1"/>
              <p:nvPr/>
            </p:nvSpPr>
            <p:spPr>
              <a:xfrm>
                <a:off x="5573909" y="2636912"/>
                <a:ext cx="2899640" cy="8517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400" b="1" i="1" smtClean="0">
                          <a:solidFill>
                            <a:srgbClr val="0000FF"/>
                          </a:solidFill>
                          <a:latin typeface="Cambria Math"/>
                        </a:rPr>
                        <m:t>𝑫𝒊𝒔</m:t>
                      </m:r>
                      <m:r>
                        <a:rPr kumimoji="1" lang="en-US" altLang="ja-JP" sz="2400" b="1" i="1" smtClean="0">
                          <a:solidFill>
                            <a:srgbClr val="0000FF"/>
                          </a:solidFill>
                          <a:latin typeface="Cambria Math"/>
                        </a:rPr>
                        <m:t>.=</m:t>
                      </m:r>
                      <m:f>
                        <m:fPr>
                          <m:ctrlPr>
                            <a:rPr kumimoji="1" lang="en-US" altLang="ja-JP" sz="2400" b="1" i="1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kumimoji="1" lang="en-US" altLang="ja-JP" sz="2400" b="1" i="1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𝟏</m:t>
                          </m:r>
                        </m:num>
                        <m:den>
                          <m:r>
                            <a:rPr kumimoji="1" lang="en-US" altLang="ja-JP" sz="2400" b="1" i="1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𝟏</m:t>
                          </m:r>
                          <m:r>
                            <a:rPr kumimoji="1" lang="en-US" altLang="ja-JP" sz="2400" b="1" i="1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+(−</m:t>
                          </m:r>
                          <m:r>
                            <a:rPr kumimoji="1" lang="en-US" altLang="ja-JP" sz="2400" b="1" i="1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𝟎</m:t>
                          </m:r>
                          <m:r>
                            <a:rPr kumimoji="1" lang="en-US" altLang="ja-JP" sz="2400" b="1" i="1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.</m:t>
                          </m:r>
                          <m:r>
                            <a:rPr kumimoji="1" lang="en-US" altLang="ja-JP" sz="2400" b="1" i="1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𝟐𝟓</m:t>
                          </m:r>
                          <m:r>
                            <a:rPr kumimoji="1" lang="en-US" altLang="ja-JP" sz="2400" b="1" i="1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kumimoji="1" lang="en-US" altLang="ja-JP" sz="2400" b="1" dirty="0" smtClean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25" name="テキスト ボックス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3909" y="2636912"/>
                <a:ext cx="2899640" cy="851708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テキスト ボックス 25"/>
              <p:cNvSpPr txBox="1"/>
              <p:nvPr/>
            </p:nvSpPr>
            <p:spPr>
              <a:xfrm>
                <a:off x="6199887" y="3507396"/>
                <a:ext cx="125117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400" b="1" i="1" smtClean="0">
                          <a:solidFill>
                            <a:srgbClr val="0000FF"/>
                          </a:solidFill>
                          <a:latin typeface="Cambria Math"/>
                        </a:rPr>
                        <m:t>=</m:t>
                      </m:r>
                      <m:r>
                        <a:rPr kumimoji="1" lang="en-US" altLang="ja-JP" sz="2400" b="1" i="1" smtClean="0">
                          <a:solidFill>
                            <a:srgbClr val="0000FF"/>
                          </a:solidFill>
                          <a:latin typeface="Cambria Math"/>
                        </a:rPr>
                        <m:t>𝟏</m:t>
                      </m:r>
                      <m:r>
                        <a:rPr kumimoji="1" lang="en-US" altLang="ja-JP" sz="2400" b="1" i="1" smtClean="0">
                          <a:solidFill>
                            <a:srgbClr val="0000FF"/>
                          </a:solidFill>
                          <a:latin typeface="Cambria Math"/>
                        </a:rPr>
                        <m:t>.</m:t>
                      </m:r>
                      <m:r>
                        <a:rPr kumimoji="1" lang="en-US" altLang="ja-JP" sz="2400" b="1" i="1">
                          <a:solidFill>
                            <a:srgbClr val="0000FF"/>
                          </a:solidFill>
                          <a:latin typeface="Cambria Math"/>
                        </a:rPr>
                        <m:t>𝟑𝟑</m:t>
                      </m:r>
                    </m:oMath>
                  </m:oMathPara>
                </a14:m>
                <a:endParaRPr kumimoji="1" lang="en-US" altLang="ja-JP" sz="2400" b="1" dirty="0" smtClean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26" name="テキスト ボックス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9887" y="3507396"/>
                <a:ext cx="1251176" cy="461665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テキスト ボックス 26"/>
              <p:cNvSpPr txBox="1"/>
              <p:nvPr/>
            </p:nvSpPr>
            <p:spPr>
              <a:xfrm>
                <a:off x="5573909" y="5843124"/>
                <a:ext cx="205267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ja-JP" sz="2400" b="1" i="1" smtClean="0">
                        <a:solidFill>
                          <a:srgbClr val="0000FF"/>
                        </a:solidFill>
                        <a:latin typeface="Cambria Math"/>
                      </a:rPr>
                      <m:t>𝑫𝒊𝒔</m:t>
                    </m:r>
                    <m:r>
                      <a:rPr kumimoji="1" lang="en-US" altLang="ja-JP" sz="2400" b="1" i="1" smtClean="0">
                        <a:solidFill>
                          <a:srgbClr val="0000FF"/>
                        </a:solidFill>
                        <a:latin typeface="Cambria Math"/>
                      </a:rPr>
                      <m:t>.=</m:t>
                    </m:r>
                    <m:r>
                      <a:rPr kumimoji="1" lang="en-US" altLang="ja-JP" sz="2400" b="1" i="1" smtClean="0">
                        <a:solidFill>
                          <a:srgbClr val="0000FF"/>
                        </a:solidFill>
                        <a:latin typeface="Cambria Math"/>
                      </a:rPr>
                      <m:t>𝟏</m:t>
                    </m:r>
                    <m:r>
                      <a:rPr kumimoji="1" lang="en-US" altLang="ja-JP" sz="2400" b="1" i="1" smtClean="0">
                        <a:solidFill>
                          <a:srgbClr val="0000FF"/>
                        </a:solidFill>
                        <a:latin typeface="Cambria Math"/>
                      </a:rPr>
                      <m:t>.</m:t>
                    </m:r>
                    <m:r>
                      <a:rPr kumimoji="1" lang="en-US" altLang="ja-JP" sz="2400" b="1" i="1" smtClean="0">
                        <a:solidFill>
                          <a:srgbClr val="0000FF"/>
                        </a:solidFill>
                        <a:latin typeface="Cambria Math"/>
                      </a:rPr>
                      <m:t>𝟑𝟎</m:t>
                    </m:r>
                  </m:oMath>
                </a14:m>
                <a:r>
                  <a:rPr kumimoji="1" lang="en-US" altLang="ja-JP" sz="2400" b="1" dirty="0" smtClean="0">
                    <a:solidFill>
                      <a:srgbClr val="0000FF"/>
                    </a:solidFill>
                  </a:rPr>
                  <a:t>m</a:t>
                </a:r>
              </a:p>
            </p:txBody>
          </p:sp>
        </mc:Choice>
        <mc:Fallback xmlns="">
          <p:sp>
            <p:nvSpPr>
              <p:cNvPr id="27" name="テキスト ボックス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3909" y="5843124"/>
                <a:ext cx="2052678" cy="461665"/>
              </a:xfrm>
              <a:prstGeom prst="rect">
                <a:avLst/>
              </a:prstGeom>
              <a:blipFill rotWithShape="1">
                <a:blip r:embed="rId6"/>
                <a:stretch>
                  <a:fillRect l="-593" t="-9333" r="-3561" b="-320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テキスト ボックス 28"/>
          <p:cNvSpPr txBox="1"/>
          <p:nvPr/>
        </p:nvSpPr>
        <p:spPr>
          <a:xfrm>
            <a:off x="5573909" y="4604221"/>
            <a:ext cx="2537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ここで</a:t>
            </a:r>
            <a:r>
              <a:rPr kumimoji="1" lang="en-US" altLang="ja-JP" dirty="0" smtClean="0"/>
              <a:t>1.33</a:t>
            </a:r>
            <a:r>
              <a:rPr kumimoji="1" lang="ja-JP" altLang="en-US" dirty="0"/>
              <a:t>≦</a:t>
            </a:r>
            <a:r>
              <a:rPr kumimoji="1" lang="en-US" altLang="ja-JP" dirty="0" smtClean="0"/>
              <a:t>1.50</a:t>
            </a:r>
            <a:r>
              <a:rPr kumimoji="1" lang="ja-JP" altLang="en-US" dirty="0" smtClean="0"/>
              <a:t>なので</a:t>
            </a:r>
            <a:endParaRPr kumimoji="1" lang="ja-JP" altLang="en-US" dirty="0"/>
          </a:p>
        </p:txBody>
      </p:sp>
      <p:sp>
        <p:nvSpPr>
          <p:cNvPr id="30" name="角丸四角形 29"/>
          <p:cNvSpPr/>
          <p:nvPr/>
        </p:nvSpPr>
        <p:spPr bwMode="auto">
          <a:xfrm>
            <a:off x="5529665" y="5769260"/>
            <a:ext cx="2096922" cy="612068"/>
          </a:xfrm>
          <a:prstGeom prst="roundRect">
            <a:avLst/>
          </a:prstGeom>
          <a:noFill/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sp>
        <p:nvSpPr>
          <p:cNvPr id="31" name="テキスト ボックス 30"/>
          <p:cNvSpPr txBox="1"/>
          <p:nvPr/>
        </p:nvSpPr>
        <p:spPr>
          <a:xfrm>
            <a:off x="7627161" y="5928237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 smtClean="0">
                <a:solidFill>
                  <a:srgbClr val="FF0000"/>
                </a:solidFill>
              </a:rPr>
              <a:t>Output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32" name="下矢印 31"/>
          <p:cNvSpPr/>
          <p:nvPr/>
        </p:nvSpPr>
        <p:spPr bwMode="auto">
          <a:xfrm>
            <a:off x="6624228" y="4177463"/>
            <a:ext cx="504056" cy="288032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sp>
        <p:nvSpPr>
          <p:cNvPr id="23" name="テキスト ボックス 22"/>
          <p:cNvSpPr txBox="1"/>
          <p:nvPr/>
        </p:nvSpPr>
        <p:spPr>
          <a:xfrm>
            <a:off x="5562518" y="4895872"/>
            <a:ext cx="33618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dirty="0" smtClean="0"/>
              <a:t>遠方</a:t>
            </a:r>
            <a:r>
              <a:rPr kumimoji="1" lang="en-US" altLang="ja-JP" sz="1400" dirty="0" smtClean="0"/>
              <a:t>(Far)</a:t>
            </a:r>
            <a:r>
              <a:rPr kumimoji="1" lang="ja-JP" altLang="en-US" sz="1400" dirty="0" smtClean="0"/>
              <a:t>の場合、有効桁は</a:t>
            </a:r>
            <a:r>
              <a:rPr kumimoji="1" lang="en-US" altLang="ja-JP" sz="1400" dirty="0" smtClean="0"/>
              <a:t>0.1</a:t>
            </a:r>
            <a:r>
              <a:rPr kumimoji="1" lang="ja-JP" altLang="en-US" sz="1400" dirty="0" smtClean="0"/>
              <a:t>とするため</a:t>
            </a:r>
            <a:endParaRPr kumimoji="1" lang="ja-JP" alt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テキスト ボックス 27"/>
              <p:cNvSpPr txBox="1"/>
              <p:nvPr/>
            </p:nvSpPr>
            <p:spPr>
              <a:xfrm>
                <a:off x="5573065" y="5179949"/>
                <a:ext cx="81253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000" b="1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/>
                        </a:rPr>
                        <m:t>𝟏</m:t>
                      </m:r>
                      <m:r>
                        <a:rPr kumimoji="1" lang="en-US" altLang="ja-JP" sz="2000" b="1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/>
                        </a:rPr>
                        <m:t>.</m:t>
                      </m:r>
                      <m:r>
                        <a:rPr kumimoji="1" lang="en-US" altLang="ja-JP" sz="2000" b="1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/>
                        </a:rPr>
                        <m:t>𝟑𝟑</m:t>
                      </m:r>
                    </m:oMath>
                  </m:oMathPara>
                </a14:m>
                <a:endParaRPr kumimoji="1" lang="en-US" altLang="ja-JP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8" name="テキスト ボックス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3065" y="5179949"/>
                <a:ext cx="812530" cy="400110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直線コネクタ 2"/>
          <p:cNvCxnSpPr/>
          <p:nvPr/>
        </p:nvCxnSpPr>
        <p:spPr bwMode="auto">
          <a:xfrm flipV="1">
            <a:off x="6038322" y="5203649"/>
            <a:ext cx="220557" cy="37641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20" name="グループ化 19"/>
          <p:cNvGrpSpPr/>
          <p:nvPr/>
        </p:nvGrpSpPr>
        <p:grpSpPr>
          <a:xfrm>
            <a:off x="6185139" y="5381332"/>
            <a:ext cx="590156" cy="400110"/>
            <a:chOff x="6185139" y="5381332"/>
            <a:chExt cx="590156" cy="400110"/>
          </a:xfrm>
        </p:grpSpPr>
        <p:cxnSp>
          <p:nvCxnSpPr>
            <p:cNvPr id="5" name="直線矢印コネクタ 4"/>
            <p:cNvCxnSpPr/>
            <p:nvPr/>
          </p:nvCxnSpPr>
          <p:spPr bwMode="auto">
            <a:xfrm flipV="1">
              <a:off x="6185139" y="5597370"/>
              <a:ext cx="288000" cy="0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テキスト ボックス 32"/>
                <p:cNvSpPr txBox="1"/>
                <p:nvPr/>
              </p:nvSpPr>
              <p:spPr>
                <a:xfrm>
                  <a:off x="6366209" y="5381332"/>
                  <a:ext cx="409086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ja-JP" sz="2000" b="1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/>
                          </a:rPr>
                          <m:t>𝟎</m:t>
                        </m:r>
                      </m:oMath>
                    </m:oMathPara>
                  </a14:m>
                  <a:endParaRPr kumimoji="1" lang="en-US" altLang="ja-JP" sz="20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33" name="テキスト ボックス 3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66209" y="5381332"/>
                  <a:ext cx="409086" cy="400110"/>
                </a:xfrm>
                <a:prstGeom prst="rect">
                  <a:avLst/>
                </a:prstGeom>
                <a:blipFill rotWithShape="1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4" name="直線コネクタ 33"/>
            <p:cNvCxnSpPr/>
            <p:nvPr/>
          </p:nvCxnSpPr>
          <p:spPr bwMode="auto">
            <a:xfrm flipV="1">
              <a:off x="6185139" y="5496515"/>
              <a:ext cx="0" cy="10800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15727033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54684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線コネクタ 5"/>
          <p:cNvCxnSpPr/>
          <p:nvPr/>
        </p:nvCxnSpPr>
        <p:spPr bwMode="auto">
          <a:xfrm flipH="1" flipV="1">
            <a:off x="8172400" y="2510862"/>
            <a:ext cx="540060" cy="198022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1A0D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直線コネクタ 7"/>
          <p:cNvCxnSpPr/>
          <p:nvPr/>
        </p:nvCxnSpPr>
        <p:spPr bwMode="auto">
          <a:xfrm flipH="1">
            <a:off x="8208404" y="2708884"/>
            <a:ext cx="504056" cy="18002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1A0D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" name="円/楕円 9"/>
          <p:cNvSpPr/>
          <p:nvPr/>
        </p:nvSpPr>
        <p:spPr bwMode="auto">
          <a:xfrm>
            <a:off x="8248160" y="2564868"/>
            <a:ext cx="108012" cy="288032"/>
          </a:xfrm>
          <a:prstGeom prst="ellipse">
            <a:avLst/>
          </a:prstGeom>
          <a:solidFill>
            <a:srgbClr val="1A0D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cxnSp>
        <p:nvCxnSpPr>
          <p:cNvPr id="12" name="直線コネクタ 11"/>
          <p:cNvCxnSpPr/>
          <p:nvPr/>
        </p:nvCxnSpPr>
        <p:spPr bwMode="auto">
          <a:xfrm flipH="1">
            <a:off x="3743908" y="2708884"/>
            <a:ext cx="4491000" cy="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" name="フリーフォーム 14"/>
          <p:cNvSpPr/>
          <p:nvPr/>
        </p:nvSpPr>
        <p:spPr bwMode="auto">
          <a:xfrm>
            <a:off x="3581960" y="2517644"/>
            <a:ext cx="72000" cy="324000"/>
          </a:xfrm>
          <a:custGeom>
            <a:avLst/>
            <a:gdLst>
              <a:gd name="connsiteX0" fmla="*/ 269856 w 699332"/>
              <a:gd name="connsiteY0" fmla="*/ 0 h 1179443"/>
              <a:gd name="connsiteX1" fmla="*/ 693926 w 699332"/>
              <a:gd name="connsiteY1" fmla="*/ 357809 h 1179443"/>
              <a:gd name="connsiteX2" fmla="*/ 4813 w 699332"/>
              <a:gd name="connsiteY2" fmla="*/ 861391 h 1179443"/>
              <a:gd name="connsiteX3" fmla="*/ 442135 w 699332"/>
              <a:gd name="connsiteY3" fmla="*/ 1179443 h 1179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9332" h="1179443">
                <a:moveTo>
                  <a:pt x="269856" y="0"/>
                </a:moveTo>
                <a:cubicBezTo>
                  <a:pt x="503978" y="107122"/>
                  <a:pt x="738100" y="214244"/>
                  <a:pt x="693926" y="357809"/>
                </a:cubicBezTo>
                <a:cubicBezTo>
                  <a:pt x="649752" y="501374"/>
                  <a:pt x="46778" y="724452"/>
                  <a:pt x="4813" y="861391"/>
                </a:cubicBezTo>
                <a:cubicBezTo>
                  <a:pt x="-37152" y="998330"/>
                  <a:pt x="202491" y="1088886"/>
                  <a:pt x="442135" y="1179443"/>
                </a:cubicBezTo>
              </a:path>
            </a:pathLst>
          </a:cu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sp>
        <p:nvSpPr>
          <p:cNvPr id="16" name="フリーフォーム 15"/>
          <p:cNvSpPr/>
          <p:nvPr/>
        </p:nvSpPr>
        <p:spPr bwMode="auto">
          <a:xfrm>
            <a:off x="3669912" y="2517644"/>
            <a:ext cx="72000" cy="324000"/>
          </a:xfrm>
          <a:custGeom>
            <a:avLst/>
            <a:gdLst>
              <a:gd name="connsiteX0" fmla="*/ 269856 w 699332"/>
              <a:gd name="connsiteY0" fmla="*/ 0 h 1179443"/>
              <a:gd name="connsiteX1" fmla="*/ 693926 w 699332"/>
              <a:gd name="connsiteY1" fmla="*/ 357809 h 1179443"/>
              <a:gd name="connsiteX2" fmla="*/ 4813 w 699332"/>
              <a:gd name="connsiteY2" fmla="*/ 861391 h 1179443"/>
              <a:gd name="connsiteX3" fmla="*/ 442135 w 699332"/>
              <a:gd name="connsiteY3" fmla="*/ 1179443 h 1179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9332" h="1179443">
                <a:moveTo>
                  <a:pt x="269856" y="0"/>
                </a:moveTo>
                <a:cubicBezTo>
                  <a:pt x="503978" y="107122"/>
                  <a:pt x="738100" y="214244"/>
                  <a:pt x="693926" y="357809"/>
                </a:cubicBezTo>
                <a:cubicBezTo>
                  <a:pt x="649752" y="501374"/>
                  <a:pt x="46778" y="724452"/>
                  <a:pt x="4813" y="861391"/>
                </a:cubicBezTo>
                <a:cubicBezTo>
                  <a:pt x="-37152" y="998330"/>
                  <a:pt x="202491" y="1088886"/>
                  <a:pt x="442135" y="1179443"/>
                </a:cubicBezTo>
              </a:path>
            </a:pathLst>
          </a:cu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cxnSp>
        <p:nvCxnSpPr>
          <p:cNvPr id="17" name="直線コネクタ 16"/>
          <p:cNvCxnSpPr/>
          <p:nvPr/>
        </p:nvCxnSpPr>
        <p:spPr bwMode="auto">
          <a:xfrm flipH="1">
            <a:off x="1783328" y="2708884"/>
            <a:ext cx="1769064" cy="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直線コネクタ 21"/>
          <p:cNvCxnSpPr/>
          <p:nvPr/>
        </p:nvCxnSpPr>
        <p:spPr bwMode="auto">
          <a:xfrm>
            <a:off x="5256173" y="2147171"/>
            <a:ext cx="0" cy="792088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21" name="グループ化 20"/>
          <p:cNvGrpSpPr/>
          <p:nvPr/>
        </p:nvGrpSpPr>
        <p:grpSpPr>
          <a:xfrm>
            <a:off x="4666343" y="1463858"/>
            <a:ext cx="1179661" cy="884986"/>
            <a:chOff x="3670871" y="1839185"/>
            <a:chExt cx="1179661" cy="884986"/>
          </a:xfrm>
        </p:grpSpPr>
        <p:pic>
          <p:nvPicPr>
            <p:cNvPr id="19" name="Picture 3" descr="C:\Users\NES84020520\Documents\00_Optics\O04_wearers-test_装用試験\Infinite7\SensitivityTest\SensitivityTest1\myopia\Inf7_ST1_minus001.png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3670871" y="1839185"/>
              <a:ext cx="1179661" cy="8849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4" descr="D:\O04_wearers-test_装用試験\Infinite8_Century\Inf8_SensitivityTest\Image_Cylinder_CorrectingError_Far_2000mm\Image_Cylinder_乱視度数ずれ2000mm_Ax090_0c025pitch\C_Ax090_0c000_2000m.pn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435" t="-1" r="10646" b="6776"/>
            <a:stretch/>
          </p:blipFill>
          <p:spPr bwMode="auto">
            <a:xfrm>
              <a:off x="3885184" y="2028580"/>
              <a:ext cx="762674" cy="5076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cxnSp>
        <p:nvCxnSpPr>
          <p:cNvPr id="24" name="直線コネクタ 23"/>
          <p:cNvCxnSpPr/>
          <p:nvPr/>
        </p:nvCxnSpPr>
        <p:spPr bwMode="auto">
          <a:xfrm>
            <a:off x="1792188" y="2146072"/>
            <a:ext cx="0" cy="792088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026" name="Picture 2" descr="「ランドルト環」の画像検索結果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0396" y="1334863"/>
            <a:ext cx="826770" cy="1169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テキスト ボックス 24"/>
          <p:cNvSpPr txBox="1"/>
          <p:nvPr/>
        </p:nvSpPr>
        <p:spPr>
          <a:xfrm>
            <a:off x="4918788" y="2936476"/>
            <a:ext cx="5838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 smtClean="0">
                <a:solidFill>
                  <a:srgbClr val="FF0000"/>
                </a:solidFill>
              </a:rPr>
              <a:t>1</a:t>
            </a:r>
            <a:r>
              <a:rPr kumimoji="1" lang="en-US" altLang="ja-JP" sz="2000" dirty="0" smtClean="0">
                <a:solidFill>
                  <a:srgbClr val="FF0000"/>
                </a:solidFill>
              </a:rPr>
              <a:t>m</a:t>
            </a:r>
            <a:endParaRPr kumimoji="1" lang="ja-JP" altLang="en-US" sz="2000" dirty="0">
              <a:solidFill>
                <a:srgbClr val="FF0000"/>
              </a:solidFill>
            </a:endParaRPr>
          </a:p>
        </p:txBody>
      </p:sp>
      <p:sp>
        <p:nvSpPr>
          <p:cNvPr id="27" name="テキスト ボックス 26"/>
          <p:cNvSpPr txBox="1"/>
          <p:nvPr/>
        </p:nvSpPr>
        <p:spPr>
          <a:xfrm>
            <a:off x="1504049" y="2936476"/>
            <a:ext cx="5693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 smtClean="0">
                <a:solidFill>
                  <a:srgbClr val="3333FF"/>
                </a:solidFill>
              </a:rPr>
              <a:t>5</a:t>
            </a:r>
            <a:r>
              <a:rPr kumimoji="1" lang="en-US" altLang="ja-JP" sz="2000" dirty="0" smtClean="0">
                <a:solidFill>
                  <a:srgbClr val="3333FF"/>
                </a:solidFill>
              </a:rPr>
              <a:t>m</a:t>
            </a:r>
            <a:endParaRPr kumimoji="1" lang="ja-JP" altLang="en-US" sz="2000" dirty="0">
              <a:solidFill>
                <a:srgbClr val="3333FF"/>
              </a:solidFill>
            </a:endParaRPr>
          </a:p>
        </p:txBody>
      </p:sp>
      <p:cxnSp>
        <p:nvCxnSpPr>
          <p:cNvPr id="29" name="直線コネクタ 28"/>
          <p:cNvCxnSpPr/>
          <p:nvPr/>
        </p:nvCxnSpPr>
        <p:spPr bwMode="auto">
          <a:xfrm>
            <a:off x="7213168" y="2159183"/>
            <a:ext cx="0" cy="792088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0" name="テキスト ボックス 29"/>
          <p:cNvSpPr txBox="1"/>
          <p:nvPr/>
        </p:nvSpPr>
        <p:spPr>
          <a:xfrm>
            <a:off x="6923372" y="2934200"/>
            <a:ext cx="8402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>
                <a:solidFill>
                  <a:srgbClr val="FF0000"/>
                </a:solidFill>
              </a:rPr>
              <a:t>0.4</a:t>
            </a:r>
            <a:r>
              <a:rPr kumimoji="1" lang="en-US" altLang="ja-JP" sz="2000" dirty="0" smtClean="0">
                <a:solidFill>
                  <a:srgbClr val="FF0000"/>
                </a:solidFill>
              </a:rPr>
              <a:t>m</a:t>
            </a:r>
            <a:endParaRPr kumimoji="1" lang="ja-JP" altLang="en-US" sz="2000" dirty="0">
              <a:solidFill>
                <a:srgbClr val="FF0000"/>
              </a:solidFill>
            </a:endParaRPr>
          </a:p>
        </p:txBody>
      </p:sp>
      <p:pic>
        <p:nvPicPr>
          <p:cNvPr id="28" name="Picture 2" descr="D:\iPad\Inf8\image_00.png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4000" contrast="-42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6620476" y="1452826"/>
            <a:ext cx="1169657" cy="877867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テキスト ボックス 30"/>
          <p:cNvSpPr txBox="1"/>
          <p:nvPr/>
        </p:nvSpPr>
        <p:spPr>
          <a:xfrm>
            <a:off x="4824028" y="3338145"/>
            <a:ext cx="7986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 smtClean="0">
                <a:solidFill>
                  <a:srgbClr val="3333FF"/>
                </a:solidFill>
              </a:rPr>
              <a:t>1.0</a:t>
            </a:r>
            <a:r>
              <a:rPr kumimoji="1" lang="en-US" altLang="ja-JP" sz="2000" dirty="0" smtClean="0">
                <a:solidFill>
                  <a:srgbClr val="3333FF"/>
                </a:solidFill>
              </a:rPr>
              <a:t>D</a:t>
            </a:r>
            <a:endParaRPr kumimoji="1" lang="ja-JP" altLang="en-US" sz="2000" dirty="0">
              <a:solidFill>
                <a:srgbClr val="3333FF"/>
              </a:solidFill>
            </a:endParaRPr>
          </a:p>
        </p:txBody>
      </p:sp>
      <p:sp>
        <p:nvSpPr>
          <p:cNvPr id="32" name="テキスト ボックス 31"/>
          <p:cNvSpPr txBox="1"/>
          <p:nvPr/>
        </p:nvSpPr>
        <p:spPr>
          <a:xfrm>
            <a:off x="1399896" y="3338145"/>
            <a:ext cx="7986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 smtClean="0">
                <a:solidFill>
                  <a:srgbClr val="3333FF"/>
                </a:solidFill>
              </a:rPr>
              <a:t>0.2</a:t>
            </a:r>
            <a:r>
              <a:rPr kumimoji="1" lang="en-US" altLang="ja-JP" sz="2000" dirty="0" smtClean="0">
                <a:solidFill>
                  <a:srgbClr val="3333FF"/>
                </a:solidFill>
              </a:rPr>
              <a:t>D</a:t>
            </a:r>
            <a:endParaRPr kumimoji="1" lang="ja-JP" altLang="en-US" sz="2000" dirty="0">
              <a:solidFill>
                <a:srgbClr val="3333FF"/>
              </a:solidFill>
            </a:endParaRPr>
          </a:p>
        </p:txBody>
      </p:sp>
      <p:sp>
        <p:nvSpPr>
          <p:cNvPr id="33" name="テキスト ボックス 32"/>
          <p:cNvSpPr txBox="1"/>
          <p:nvPr/>
        </p:nvSpPr>
        <p:spPr>
          <a:xfrm>
            <a:off x="6929231" y="3350157"/>
            <a:ext cx="7986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 smtClean="0">
                <a:solidFill>
                  <a:srgbClr val="3333FF"/>
                </a:solidFill>
              </a:rPr>
              <a:t>2.5</a:t>
            </a:r>
            <a:r>
              <a:rPr kumimoji="1" lang="en-US" altLang="ja-JP" sz="2000" dirty="0" smtClean="0">
                <a:solidFill>
                  <a:srgbClr val="3333FF"/>
                </a:solidFill>
              </a:rPr>
              <a:t>D</a:t>
            </a:r>
            <a:endParaRPr kumimoji="1" lang="ja-JP" altLang="en-US" sz="2000" dirty="0">
              <a:solidFill>
                <a:srgbClr val="3333FF"/>
              </a:solidFill>
            </a:endParaRPr>
          </a:p>
        </p:txBody>
      </p:sp>
      <p:sp>
        <p:nvSpPr>
          <p:cNvPr id="26" name="テキスト ボックス 25"/>
          <p:cNvSpPr txBox="1"/>
          <p:nvPr/>
        </p:nvSpPr>
        <p:spPr>
          <a:xfrm>
            <a:off x="256355" y="2998031"/>
            <a:ext cx="9813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Distance</a:t>
            </a:r>
            <a:endParaRPr kumimoji="1" lang="ja-JP" alt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9" name="テキスト ボックス 38"/>
          <p:cNvSpPr txBox="1"/>
          <p:nvPr/>
        </p:nvSpPr>
        <p:spPr>
          <a:xfrm>
            <a:off x="359532" y="3409909"/>
            <a:ext cx="7649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Power</a:t>
            </a:r>
            <a:endParaRPr kumimoji="1" lang="ja-JP" alt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0" name="テキスト ボックス 39"/>
          <p:cNvSpPr txBox="1"/>
          <p:nvPr/>
        </p:nvSpPr>
        <p:spPr>
          <a:xfrm>
            <a:off x="179512" y="4282779"/>
            <a:ext cx="12666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Prescription</a:t>
            </a:r>
            <a:endParaRPr kumimoji="1" lang="ja-JP" alt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8" name="テキスト ボックス 37"/>
          <p:cNvSpPr txBox="1"/>
          <p:nvPr/>
        </p:nvSpPr>
        <p:spPr>
          <a:xfrm>
            <a:off x="1293714" y="512676"/>
            <a:ext cx="1144865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Refractive</a:t>
            </a:r>
          </a:p>
          <a:p>
            <a:r>
              <a:rPr lang="en-GB" altLang="ja-JP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Optometry</a:t>
            </a:r>
          </a:p>
          <a:p>
            <a:r>
              <a:rPr lang="en-GB" altLang="ja-JP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</a:t>
            </a:r>
            <a:r>
              <a:rPr lang="en-GB" altLang="ja-JP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ndex</a:t>
            </a:r>
            <a:endParaRPr kumimoji="1" lang="ja-JP" alt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2" name="テキスト ボックス 41"/>
          <p:cNvSpPr txBox="1"/>
          <p:nvPr/>
        </p:nvSpPr>
        <p:spPr>
          <a:xfrm>
            <a:off x="4646407" y="602084"/>
            <a:ext cx="110639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Far</a:t>
            </a:r>
          </a:p>
          <a:p>
            <a:r>
              <a:rPr kumimoji="1" lang="en-US" altLang="ja-JP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Sensitivity</a:t>
            </a:r>
          </a:p>
          <a:p>
            <a:r>
              <a:rPr kumimoji="1" lang="en-US" altLang="ja-JP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Test</a:t>
            </a:r>
            <a:endParaRPr kumimoji="1" lang="ja-JP" alt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3" name="テキスト ボックス 42"/>
          <p:cNvSpPr txBox="1"/>
          <p:nvPr/>
        </p:nvSpPr>
        <p:spPr>
          <a:xfrm>
            <a:off x="6633959" y="614783"/>
            <a:ext cx="110639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Near</a:t>
            </a:r>
          </a:p>
          <a:p>
            <a:r>
              <a:rPr kumimoji="1" lang="en-US" altLang="ja-JP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Sensitivity</a:t>
            </a:r>
          </a:p>
          <a:p>
            <a:r>
              <a:rPr kumimoji="1" lang="en-US" altLang="ja-JP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Test</a:t>
            </a:r>
            <a:endParaRPr kumimoji="1" lang="ja-JP" alt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1" name="下矢印 40"/>
          <p:cNvSpPr/>
          <p:nvPr/>
        </p:nvSpPr>
        <p:spPr bwMode="auto">
          <a:xfrm>
            <a:off x="1625856" y="3957769"/>
            <a:ext cx="288000" cy="360000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sp>
        <p:nvSpPr>
          <p:cNvPr id="45" name="下矢印 44"/>
          <p:cNvSpPr/>
          <p:nvPr/>
        </p:nvSpPr>
        <p:spPr bwMode="auto">
          <a:xfrm>
            <a:off x="5062836" y="3958743"/>
            <a:ext cx="288000" cy="360000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sp>
        <p:nvSpPr>
          <p:cNvPr id="46" name="下矢印 45"/>
          <p:cNvSpPr/>
          <p:nvPr/>
        </p:nvSpPr>
        <p:spPr bwMode="auto">
          <a:xfrm>
            <a:off x="7192436" y="3850731"/>
            <a:ext cx="288000" cy="360000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sp>
        <p:nvSpPr>
          <p:cNvPr id="50" name="テキスト ボックス 49"/>
          <p:cNvSpPr txBox="1"/>
          <p:nvPr/>
        </p:nvSpPr>
        <p:spPr>
          <a:xfrm>
            <a:off x="1396722" y="4269744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>
                <a:solidFill>
                  <a:srgbClr val="3333FF"/>
                </a:solidFill>
              </a:rPr>
              <a:t>(S, C)</a:t>
            </a:r>
            <a:endParaRPr kumimoji="1" lang="ja-JP" altLang="en-US" dirty="0">
              <a:solidFill>
                <a:srgbClr val="3333FF"/>
              </a:solidFill>
            </a:endParaRPr>
          </a:p>
        </p:txBody>
      </p:sp>
      <p:sp>
        <p:nvSpPr>
          <p:cNvPr id="52" name="テキスト ボックス 51"/>
          <p:cNvSpPr txBox="1"/>
          <p:nvPr/>
        </p:nvSpPr>
        <p:spPr>
          <a:xfrm>
            <a:off x="1331640" y="28576"/>
            <a:ext cx="18453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 err="1" smtClean="0">
                <a:solidFill>
                  <a:schemeClr val="bg1"/>
                </a:solidFill>
              </a:rPr>
              <a:t>Emmetropia</a:t>
            </a:r>
            <a:endParaRPr kumimoji="1" lang="ja-JP" altLang="en-US" sz="2400" dirty="0">
              <a:solidFill>
                <a:schemeClr val="bg1"/>
              </a:solidFill>
            </a:endParaRPr>
          </a:p>
        </p:txBody>
      </p:sp>
      <p:sp>
        <p:nvSpPr>
          <p:cNvPr id="47" name="テキスト ボックス 46"/>
          <p:cNvSpPr txBox="1"/>
          <p:nvPr/>
        </p:nvSpPr>
        <p:spPr>
          <a:xfrm>
            <a:off x="6133974" y="4295814"/>
            <a:ext cx="1130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Prescription</a:t>
            </a:r>
            <a:endParaRPr kumimoji="1" lang="ja-JP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3" name="テキスト ボックス 52"/>
          <p:cNvSpPr txBox="1"/>
          <p:nvPr/>
        </p:nvSpPr>
        <p:spPr>
          <a:xfrm>
            <a:off x="7089085" y="4268491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>
                <a:solidFill>
                  <a:srgbClr val="3333FF"/>
                </a:solidFill>
              </a:rPr>
              <a:t>(Ax)</a:t>
            </a:r>
            <a:r>
              <a:rPr kumimoji="1" lang="ja-JP" altLang="en-US" dirty="0" smtClean="0">
                <a:solidFill>
                  <a:srgbClr val="3333FF"/>
                </a:solidFill>
              </a:rPr>
              <a:t>：</a:t>
            </a:r>
            <a:endParaRPr kumimoji="1" lang="ja-JP" altLang="en-US" dirty="0">
              <a:solidFill>
                <a:srgbClr val="3333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テキスト ボックス 53"/>
              <p:cNvSpPr txBox="1"/>
              <p:nvPr/>
            </p:nvSpPr>
            <p:spPr>
              <a:xfrm>
                <a:off x="4158834" y="4905724"/>
                <a:ext cx="1676869" cy="4857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dirty="0" smtClean="0">
                    <a:solidFill>
                      <a:srgbClr val="0000FF"/>
                    </a:solidFill>
                  </a:rPr>
                  <a:t>F</a:t>
                </a:r>
                <a:r>
                  <a:rPr kumimoji="1" lang="en-US" altLang="ja-JP" baseline="-25000" dirty="0" smtClean="0">
                    <a:solidFill>
                      <a:srgbClr val="0000FF"/>
                    </a:solidFill>
                  </a:rPr>
                  <a:t>old</a:t>
                </a:r>
                <a14:m>
                  <m:oMath xmlns:m="http://schemas.openxmlformats.org/officeDocument/2006/math">
                    <m:r>
                      <a:rPr kumimoji="1" lang="en-US" altLang="ja-JP" i="1">
                        <a:solidFill>
                          <a:srgbClr val="0000FF"/>
                        </a:solidFill>
                        <a:latin typeface="Cambria Math"/>
                      </a:rPr>
                      <m:t>=</m:t>
                    </m:r>
                    <m:r>
                      <a:rPr kumimoji="1" lang="en-US" altLang="ja-JP" i="1">
                        <a:solidFill>
                          <a:srgbClr val="0000FF"/>
                        </a:solidFill>
                        <a:latin typeface="Cambria Math"/>
                      </a:rPr>
                      <m:t>𝑆𝑜𝑙𝑑</m:t>
                    </m:r>
                    <m:r>
                      <a:rPr kumimoji="1" lang="en-US" altLang="ja-JP" i="1">
                        <a:solidFill>
                          <a:srgbClr val="0000FF"/>
                        </a:solidFill>
                        <a:latin typeface="Cambria Math"/>
                      </a:rPr>
                      <m:t>+</m:t>
                    </m:r>
                    <m:f>
                      <m:fPr>
                        <m:ctrlPr>
                          <a:rPr kumimoji="1" lang="en-US" altLang="ja-JP" i="1">
                            <a:solidFill>
                              <a:srgbClr val="0000FF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kumimoji="1" lang="en-US" altLang="ja-JP" i="1">
                            <a:solidFill>
                              <a:srgbClr val="0000FF"/>
                            </a:solidFill>
                            <a:latin typeface="Cambria Math"/>
                          </a:rPr>
                          <m:t>𝐶</m:t>
                        </m:r>
                        <m:r>
                          <a:rPr kumimoji="1" lang="en-US" altLang="ja-JP" b="0" i="1" baseline="-25000" smtClean="0">
                            <a:solidFill>
                              <a:srgbClr val="0000FF"/>
                            </a:solidFill>
                            <a:latin typeface="Cambria Math"/>
                          </a:rPr>
                          <m:t>𝑜𝑙𝑑</m:t>
                        </m:r>
                      </m:num>
                      <m:den>
                        <m:r>
                          <a:rPr kumimoji="1" lang="en-US" altLang="ja-JP" i="1">
                            <a:solidFill>
                              <a:srgbClr val="0000FF"/>
                            </a:solidFill>
                            <a:latin typeface="Cambria Math"/>
                          </a:rPr>
                          <m:t>2</m:t>
                        </m:r>
                      </m:den>
                    </m:f>
                  </m:oMath>
                </a14:m>
                <a:endParaRPr kumimoji="1" lang="ja-JP" altLang="en-US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54" name="テキスト ボックス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8834" y="4905724"/>
                <a:ext cx="1676869" cy="485774"/>
              </a:xfrm>
              <a:prstGeom prst="rect">
                <a:avLst/>
              </a:prstGeom>
              <a:blipFill rotWithShape="1">
                <a:blip r:embed="rId7"/>
                <a:stretch>
                  <a:fillRect l="-2909" b="-759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テキスト ボックス 54"/>
              <p:cNvSpPr txBox="1"/>
              <p:nvPr/>
            </p:nvSpPr>
            <p:spPr>
              <a:xfrm>
                <a:off x="4158833" y="5463506"/>
                <a:ext cx="1925335" cy="4857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dirty="0" smtClean="0">
                    <a:solidFill>
                      <a:srgbClr val="0000FF"/>
                    </a:solidFill>
                  </a:rPr>
                  <a:t>F</a:t>
                </a:r>
                <a:r>
                  <a:rPr kumimoji="1" lang="en-US" altLang="ja-JP" baseline="-25000" dirty="0" err="1" smtClean="0">
                    <a:solidFill>
                      <a:srgbClr val="0000FF"/>
                    </a:solidFill>
                  </a:rPr>
                  <a:t>new</a:t>
                </a:r>
                <a14:m>
                  <m:oMath xmlns:m="http://schemas.openxmlformats.org/officeDocument/2006/math">
                    <m:r>
                      <a:rPr kumimoji="1" lang="en-US" altLang="ja-JP" i="1" smtClean="0">
                        <a:solidFill>
                          <a:srgbClr val="0000FF"/>
                        </a:solidFill>
                        <a:latin typeface="Cambria Math"/>
                      </a:rPr>
                      <m:t>=</m:t>
                    </m:r>
                    <m:r>
                      <a:rPr kumimoji="1" lang="en-US" altLang="ja-JP" i="1">
                        <a:solidFill>
                          <a:srgbClr val="0000FF"/>
                        </a:solidFill>
                        <a:latin typeface="Cambria Math"/>
                      </a:rPr>
                      <m:t>𝑆</m:t>
                    </m:r>
                    <m:r>
                      <a:rPr kumimoji="1" lang="en-US" altLang="ja-JP" b="0" i="1" baseline="-25000" smtClean="0">
                        <a:solidFill>
                          <a:srgbClr val="0000FF"/>
                        </a:solidFill>
                        <a:latin typeface="Cambria Math"/>
                      </a:rPr>
                      <m:t>𝑛𝑒𝑤</m:t>
                    </m:r>
                    <m:r>
                      <a:rPr kumimoji="1" lang="en-US" altLang="ja-JP" i="1">
                        <a:solidFill>
                          <a:srgbClr val="0000FF"/>
                        </a:solidFill>
                        <a:latin typeface="Cambria Math"/>
                      </a:rPr>
                      <m:t>+</m:t>
                    </m:r>
                    <m:f>
                      <m:fPr>
                        <m:ctrlPr>
                          <a:rPr kumimoji="1" lang="en-US" altLang="ja-JP" i="1">
                            <a:solidFill>
                              <a:srgbClr val="0000FF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kumimoji="1" lang="en-US" altLang="ja-JP" i="1">
                            <a:solidFill>
                              <a:srgbClr val="0000FF"/>
                            </a:solidFill>
                            <a:latin typeface="Cambria Math"/>
                          </a:rPr>
                          <m:t>𝐶</m:t>
                        </m:r>
                        <m:r>
                          <a:rPr kumimoji="1" lang="en-US" altLang="ja-JP" b="0" i="1" baseline="-25000" smtClean="0">
                            <a:solidFill>
                              <a:srgbClr val="0000FF"/>
                            </a:solidFill>
                            <a:latin typeface="Cambria Math"/>
                          </a:rPr>
                          <m:t>𝑛𝑒𝑤</m:t>
                        </m:r>
                      </m:num>
                      <m:den>
                        <m:r>
                          <a:rPr kumimoji="1" lang="en-US" altLang="ja-JP" i="1">
                            <a:solidFill>
                              <a:srgbClr val="0000FF"/>
                            </a:solidFill>
                            <a:latin typeface="Cambria Math"/>
                          </a:rPr>
                          <m:t>2</m:t>
                        </m:r>
                      </m:den>
                    </m:f>
                  </m:oMath>
                </a14:m>
                <a:endParaRPr kumimoji="1" lang="ja-JP" altLang="en-US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55" name="テキスト ボックス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8833" y="5463506"/>
                <a:ext cx="1925335" cy="485774"/>
              </a:xfrm>
              <a:prstGeom prst="rect">
                <a:avLst/>
              </a:prstGeom>
              <a:blipFill rotWithShape="1">
                <a:blip r:embed="rId8"/>
                <a:stretch>
                  <a:fillRect l="-2532" b="-625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テキスト ボックス 55"/>
              <p:cNvSpPr txBox="1"/>
              <p:nvPr/>
            </p:nvSpPr>
            <p:spPr>
              <a:xfrm>
                <a:off x="6793544" y="4941728"/>
                <a:ext cx="207479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dirty="0" smtClean="0">
                    <a:solidFill>
                      <a:srgbClr val="0000FF"/>
                    </a:solidFill>
                  </a:rPr>
                  <a:t>N</a:t>
                </a:r>
                <a:r>
                  <a:rPr kumimoji="1" lang="en-US" altLang="ja-JP" baseline="-25000" dirty="0" err="1" smtClean="0">
                    <a:solidFill>
                      <a:srgbClr val="0000FF"/>
                    </a:solidFill>
                  </a:rPr>
                  <a:t>old</a:t>
                </a:r>
                <a14:m>
                  <m:oMath xmlns:m="http://schemas.openxmlformats.org/officeDocument/2006/math">
                    <m:r>
                      <a:rPr kumimoji="1" lang="en-US" altLang="ja-JP" i="1">
                        <a:solidFill>
                          <a:srgbClr val="0000FF"/>
                        </a:solidFill>
                        <a:latin typeface="Cambria Math"/>
                      </a:rPr>
                      <m:t>=</m:t>
                    </m:r>
                    <m:r>
                      <a:rPr kumimoji="1" lang="en-US" altLang="ja-JP" b="0" i="1" smtClean="0">
                        <a:solidFill>
                          <a:srgbClr val="0000FF"/>
                        </a:solidFill>
                        <a:latin typeface="Cambria Math"/>
                      </a:rPr>
                      <m:t>𝐹</m:t>
                    </m:r>
                    <m:r>
                      <a:rPr kumimoji="1" lang="en-US" altLang="ja-JP" b="0" i="1" baseline="-25000" smtClean="0">
                        <a:solidFill>
                          <a:srgbClr val="0000FF"/>
                        </a:solidFill>
                        <a:latin typeface="Cambria Math"/>
                      </a:rPr>
                      <m:t>𝑜𝑙𝑑</m:t>
                    </m:r>
                    <m:r>
                      <a:rPr kumimoji="1" lang="en-US" altLang="ja-JP" i="1">
                        <a:solidFill>
                          <a:srgbClr val="0000FF"/>
                        </a:solidFill>
                        <a:latin typeface="Cambria Math"/>
                      </a:rPr>
                      <m:t>+</m:t>
                    </m:r>
                    <m:r>
                      <a:rPr kumimoji="1" lang="en-US" altLang="ja-JP" b="0" i="1" smtClean="0">
                        <a:solidFill>
                          <a:srgbClr val="0000FF"/>
                        </a:solidFill>
                        <a:latin typeface="Cambria Math"/>
                      </a:rPr>
                      <m:t>𝐴𝑑𝑑</m:t>
                    </m:r>
                    <m:r>
                      <a:rPr kumimoji="1" lang="en-US" altLang="ja-JP" i="1" baseline="-25000">
                        <a:solidFill>
                          <a:srgbClr val="0000FF"/>
                        </a:solidFill>
                        <a:latin typeface="Cambria Math"/>
                      </a:rPr>
                      <m:t>𝑜𝑙𝑑</m:t>
                    </m:r>
                  </m:oMath>
                </a14:m>
                <a:endParaRPr kumimoji="1" lang="ja-JP" altLang="en-US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56" name="テキスト ボックス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3544" y="4941728"/>
                <a:ext cx="2074799" cy="369332"/>
              </a:xfrm>
              <a:prstGeom prst="rect">
                <a:avLst/>
              </a:prstGeom>
              <a:blipFill rotWithShape="1">
                <a:blip r:embed="rId9"/>
                <a:stretch>
                  <a:fillRect l="-2346" t="-8333" b="-2666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テキスト ボックス 56"/>
              <p:cNvSpPr txBox="1"/>
              <p:nvPr/>
            </p:nvSpPr>
            <p:spPr>
              <a:xfrm>
                <a:off x="6793543" y="5499510"/>
                <a:ext cx="235096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dirty="0" smtClean="0">
                    <a:solidFill>
                      <a:srgbClr val="0000FF"/>
                    </a:solidFill>
                  </a:rPr>
                  <a:t>N</a:t>
                </a:r>
                <a:r>
                  <a:rPr kumimoji="1" lang="en-US" altLang="ja-JP" baseline="-25000" dirty="0" err="1" smtClean="0">
                    <a:solidFill>
                      <a:srgbClr val="0000FF"/>
                    </a:solidFill>
                  </a:rPr>
                  <a:t>new</a:t>
                </a:r>
                <a14:m>
                  <m:oMath xmlns:m="http://schemas.openxmlformats.org/officeDocument/2006/math">
                    <m:r>
                      <a:rPr kumimoji="1" lang="en-US" altLang="ja-JP" i="1">
                        <a:solidFill>
                          <a:srgbClr val="0000FF"/>
                        </a:solidFill>
                        <a:latin typeface="Cambria Math"/>
                      </a:rPr>
                      <m:t>=</m:t>
                    </m:r>
                    <m:r>
                      <a:rPr kumimoji="1" lang="en-US" altLang="ja-JP" b="0" i="1" smtClean="0">
                        <a:solidFill>
                          <a:srgbClr val="0000FF"/>
                        </a:solidFill>
                        <a:latin typeface="Cambria Math"/>
                      </a:rPr>
                      <m:t>𝐹</m:t>
                    </m:r>
                    <m:r>
                      <a:rPr kumimoji="1" lang="en-US" altLang="ja-JP" b="0" i="1" baseline="-25000" smtClean="0">
                        <a:solidFill>
                          <a:srgbClr val="0000FF"/>
                        </a:solidFill>
                        <a:latin typeface="Cambria Math"/>
                      </a:rPr>
                      <m:t>𝑛𝑒𝑤</m:t>
                    </m:r>
                    <m:r>
                      <a:rPr kumimoji="1" lang="en-US" altLang="ja-JP" i="1">
                        <a:solidFill>
                          <a:srgbClr val="0000FF"/>
                        </a:solidFill>
                        <a:latin typeface="Cambria Math"/>
                      </a:rPr>
                      <m:t>+</m:t>
                    </m:r>
                    <m:r>
                      <a:rPr kumimoji="1" lang="en-US" altLang="ja-JP" i="1">
                        <a:solidFill>
                          <a:srgbClr val="0000FF"/>
                        </a:solidFill>
                        <a:latin typeface="Cambria Math"/>
                      </a:rPr>
                      <m:t>𝐴𝑑𝑑𝑛𝑒𝑤</m:t>
                    </m:r>
                  </m:oMath>
                </a14:m>
                <a:endParaRPr kumimoji="1" lang="ja-JP" altLang="en-US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57" name="テキスト ボックス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3543" y="5499510"/>
                <a:ext cx="2350965" cy="369332"/>
              </a:xfrm>
              <a:prstGeom prst="rect">
                <a:avLst/>
              </a:prstGeom>
              <a:blipFill rotWithShape="1">
                <a:blip r:embed="rId10"/>
                <a:stretch>
                  <a:fillRect l="-2073" t="-8197" b="-2459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正方形/長方形 57"/>
          <p:cNvSpPr/>
          <p:nvPr/>
        </p:nvSpPr>
        <p:spPr>
          <a:xfrm>
            <a:off x="4204300" y="6331386"/>
            <a:ext cx="19518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ja-JP" dirty="0" err="1" smtClean="0">
                <a:solidFill>
                  <a:srgbClr val="0000FF"/>
                </a:solidFill>
              </a:rPr>
              <a:t>F</a:t>
            </a:r>
            <a:r>
              <a:rPr kumimoji="1" lang="en-US" altLang="ja-JP" baseline="-25000" dirty="0" err="1" smtClean="0">
                <a:solidFill>
                  <a:srgbClr val="0000FF"/>
                </a:solidFill>
              </a:rPr>
              <a:t>new</a:t>
            </a:r>
            <a:r>
              <a:rPr lang="ja-JP" altLang="en-US" dirty="0" smtClean="0"/>
              <a:t> </a:t>
            </a:r>
            <a:r>
              <a:rPr kumimoji="1" lang="en-US" altLang="ja-JP" dirty="0" smtClean="0">
                <a:solidFill>
                  <a:srgbClr val="0000FF"/>
                </a:solidFill>
              </a:rPr>
              <a:t>- </a:t>
            </a:r>
            <a:r>
              <a:rPr kumimoji="1" lang="en-US" altLang="ja-JP" dirty="0">
                <a:solidFill>
                  <a:srgbClr val="0000FF"/>
                </a:solidFill>
              </a:rPr>
              <a:t>F</a:t>
            </a:r>
            <a:r>
              <a:rPr kumimoji="1" lang="en-US" altLang="ja-JP" baseline="-25000" dirty="0">
                <a:solidFill>
                  <a:srgbClr val="0000FF"/>
                </a:solidFill>
              </a:rPr>
              <a:t>old </a:t>
            </a:r>
            <a:r>
              <a:rPr kumimoji="1" lang="en-US" altLang="ja-JP" dirty="0" smtClean="0">
                <a:solidFill>
                  <a:srgbClr val="0000FF"/>
                </a:solidFill>
              </a:rPr>
              <a:t>= </a:t>
            </a:r>
            <a:r>
              <a:rPr kumimoji="1" lang="en-US" altLang="ja-JP" dirty="0" err="1" smtClean="0">
                <a:solidFill>
                  <a:srgbClr val="0000FF"/>
                </a:solidFill>
              </a:rPr>
              <a:t>g</a:t>
            </a:r>
            <a:r>
              <a:rPr kumimoji="1" lang="en-US" altLang="ja-JP" baseline="-25000" dirty="0" err="1" smtClean="0">
                <a:solidFill>
                  <a:srgbClr val="0000FF"/>
                </a:solidFill>
              </a:rPr>
              <a:t>F</a:t>
            </a:r>
            <a:endParaRPr lang="ja-JP" altLang="en-US" dirty="0"/>
          </a:p>
        </p:txBody>
      </p:sp>
      <p:sp>
        <p:nvSpPr>
          <p:cNvPr id="59" name="正方形/長方形 58"/>
          <p:cNvSpPr/>
          <p:nvPr/>
        </p:nvSpPr>
        <p:spPr>
          <a:xfrm>
            <a:off x="6870468" y="6331386"/>
            <a:ext cx="17147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ja-JP" dirty="0" err="1" smtClean="0">
                <a:solidFill>
                  <a:srgbClr val="0000FF"/>
                </a:solidFill>
              </a:rPr>
              <a:t>N</a:t>
            </a:r>
            <a:r>
              <a:rPr kumimoji="1" lang="en-US" altLang="ja-JP" baseline="-25000" dirty="0" err="1" smtClean="0">
                <a:solidFill>
                  <a:srgbClr val="0000FF"/>
                </a:solidFill>
              </a:rPr>
              <a:t>new</a:t>
            </a:r>
            <a:r>
              <a:rPr lang="ja-JP" altLang="en-US" dirty="0" smtClean="0"/>
              <a:t> </a:t>
            </a:r>
            <a:r>
              <a:rPr kumimoji="1" lang="en-US" altLang="ja-JP" dirty="0" smtClean="0">
                <a:solidFill>
                  <a:srgbClr val="0000FF"/>
                </a:solidFill>
              </a:rPr>
              <a:t>- </a:t>
            </a:r>
            <a:r>
              <a:rPr kumimoji="1" lang="en-US" altLang="ja-JP" dirty="0" err="1" smtClean="0">
                <a:solidFill>
                  <a:srgbClr val="0000FF"/>
                </a:solidFill>
              </a:rPr>
              <a:t>N</a:t>
            </a:r>
            <a:r>
              <a:rPr kumimoji="1" lang="en-US" altLang="ja-JP" baseline="-25000" dirty="0" err="1" smtClean="0">
                <a:solidFill>
                  <a:srgbClr val="0000FF"/>
                </a:solidFill>
              </a:rPr>
              <a:t>old</a:t>
            </a:r>
            <a:r>
              <a:rPr kumimoji="1" lang="en-US" altLang="ja-JP" baseline="-25000" dirty="0" smtClean="0">
                <a:solidFill>
                  <a:srgbClr val="0000FF"/>
                </a:solidFill>
              </a:rPr>
              <a:t> </a:t>
            </a:r>
            <a:r>
              <a:rPr kumimoji="1" lang="en-US" altLang="ja-JP" dirty="0" smtClean="0">
                <a:solidFill>
                  <a:srgbClr val="0000FF"/>
                </a:solidFill>
              </a:rPr>
              <a:t>= </a:t>
            </a:r>
            <a:r>
              <a:rPr kumimoji="1" lang="en-US" altLang="ja-JP" dirty="0" err="1" smtClean="0">
                <a:solidFill>
                  <a:srgbClr val="0000FF"/>
                </a:solidFill>
              </a:rPr>
              <a:t>g</a:t>
            </a:r>
            <a:r>
              <a:rPr kumimoji="1" lang="en-US" altLang="ja-JP" baseline="-25000" dirty="0" err="1" smtClean="0">
                <a:solidFill>
                  <a:srgbClr val="0000FF"/>
                </a:solidFill>
              </a:rPr>
              <a:t>N</a:t>
            </a:r>
            <a:endParaRPr lang="ja-JP" altLang="en-US" dirty="0"/>
          </a:p>
        </p:txBody>
      </p:sp>
      <p:sp>
        <p:nvSpPr>
          <p:cNvPr id="60" name="左中かっこ 59"/>
          <p:cNvSpPr/>
          <p:nvPr/>
        </p:nvSpPr>
        <p:spPr bwMode="auto">
          <a:xfrm>
            <a:off x="3925707" y="4988258"/>
            <a:ext cx="131299" cy="880584"/>
          </a:xfrm>
          <a:prstGeom prst="leftBrace">
            <a:avLst/>
          </a:prstGeom>
          <a:solidFill>
            <a:schemeClr val="accent1"/>
          </a:solidFill>
          <a:ln w="9525" cap="flat" cmpd="sng" algn="ctr">
            <a:solidFill>
              <a:srgbClr val="3366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sp>
        <p:nvSpPr>
          <p:cNvPr id="61" name="左中かっこ 60"/>
          <p:cNvSpPr/>
          <p:nvPr/>
        </p:nvSpPr>
        <p:spPr bwMode="auto">
          <a:xfrm>
            <a:off x="6505511" y="4988258"/>
            <a:ext cx="144016" cy="880584"/>
          </a:xfrm>
          <a:prstGeom prst="leftBrace">
            <a:avLst/>
          </a:prstGeom>
          <a:solidFill>
            <a:schemeClr val="accent1"/>
          </a:solidFill>
          <a:ln w="9525" cap="flat" cmpd="sng" algn="ctr">
            <a:solidFill>
              <a:srgbClr val="3366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97014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線コネクタ 5"/>
          <p:cNvCxnSpPr/>
          <p:nvPr/>
        </p:nvCxnSpPr>
        <p:spPr bwMode="auto">
          <a:xfrm flipH="1" flipV="1">
            <a:off x="8172400" y="2421454"/>
            <a:ext cx="540060" cy="198022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1A0D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直線コネクタ 7"/>
          <p:cNvCxnSpPr/>
          <p:nvPr/>
        </p:nvCxnSpPr>
        <p:spPr bwMode="auto">
          <a:xfrm flipH="1">
            <a:off x="8208404" y="2619476"/>
            <a:ext cx="504056" cy="18002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1A0D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" name="円/楕円 9"/>
          <p:cNvSpPr/>
          <p:nvPr/>
        </p:nvSpPr>
        <p:spPr bwMode="auto">
          <a:xfrm>
            <a:off x="8248160" y="2475460"/>
            <a:ext cx="108012" cy="288032"/>
          </a:xfrm>
          <a:prstGeom prst="ellipse">
            <a:avLst/>
          </a:prstGeom>
          <a:solidFill>
            <a:srgbClr val="1A0D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cxnSp>
        <p:nvCxnSpPr>
          <p:cNvPr id="12" name="直線コネクタ 11"/>
          <p:cNvCxnSpPr/>
          <p:nvPr/>
        </p:nvCxnSpPr>
        <p:spPr bwMode="auto">
          <a:xfrm flipH="1">
            <a:off x="1475656" y="2619476"/>
            <a:ext cx="6759252" cy="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直線コネクタ 21"/>
          <p:cNvCxnSpPr/>
          <p:nvPr/>
        </p:nvCxnSpPr>
        <p:spPr bwMode="auto">
          <a:xfrm>
            <a:off x="2722029" y="2057763"/>
            <a:ext cx="0" cy="792088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21" name="グループ化 20"/>
          <p:cNvGrpSpPr/>
          <p:nvPr/>
        </p:nvGrpSpPr>
        <p:grpSpPr>
          <a:xfrm>
            <a:off x="2132199" y="1374450"/>
            <a:ext cx="1179661" cy="884986"/>
            <a:chOff x="3670871" y="1839185"/>
            <a:chExt cx="1179661" cy="884986"/>
          </a:xfrm>
        </p:grpSpPr>
        <p:pic>
          <p:nvPicPr>
            <p:cNvPr id="19" name="Picture 3" descr="C:\Users\NES84020520\Documents\00_Optics\O04_wearers-test_装用試験\Infinite7\SensitivityTest\SensitivityTest1\myopia\Inf7_ST1_minus001.png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3670871" y="1839185"/>
              <a:ext cx="1179661" cy="8849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4" descr="D:\O04_wearers-test_装用試験\Infinite8_Century\Inf8_SensitivityTest\Image_Cylinder_CorrectingError_Far_2000mm\Image_Cylinder_乱視度数ずれ2000mm_Ax090_0c025pitch\C_Ax090_0c000_2000m.pn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435" t="-1" r="10646" b="6776"/>
            <a:stretch/>
          </p:blipFill>
          <p:spPr bwMode="auto">
            <a:xfrm>
              <a:off x="3885184" y="2028580"/>
              <a:ext cx="762674" cy="5076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5" name="テキスト ボックス 24"/>
          <p:cNvSpPr txBox="1"/>
          <p:nvPr/>
        </p:nvSpPr>
        <p:spPr>
          <a:xfrm>
            <a:off x="2426396" y="2832780"/>
            <a:ext cx="5838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 smtClean="0">
                <a:solidFill>
                  <a:srgbClr val="FF0000"/>
                </a:solidFill>
              </a:rPr>
              <a:t>1</a:t>
            </a:r>
            <a:r>
              <a:rPr kumimoji="1" lang="en-US" altLang="ja-JP" sz="2000" dirty="0" smtClean="0">
                <a:solidFill>
                  <a:srgbClr val="FF0000"/>
                </a:solidFill>
              </a:rPr>
              <a:t>m</a:t>
            </a:r>
            <a:endParaRPr kumimoji="1" lang="ja-JP" altLang="en-US" sz="2000" dirty="0">
              <a:solidFill>
                <a:srgbClr val="FF0000"/>
              </a:solidFill>
            </a:endParaRPr>
          </a:p>
        </p:txBody>
      </p:sp>
      <p:cxnSp>
        <p:nvCxnSpPr>
          <p:cNvPr id="29" name="直線コネクタ 28"/>
          <p:cNvCxnSpPr/>
          <p:nvPr/>
        </p:nvCxnSpPr>
        <p:spPr bwMode="auto">
          <a:xfrm>
            <a:off x="6208808" y="2069775"/>
            <a:ext cx="0" cy="792088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0" name="テキスト ボックス 29"/>
          <p:cNvSpPr txBox="1"/>
          <p:nvPr/>
        </p:nvSpPr>
        <p:spPr>
          <a:xfrm>
            <a:off x="5818888" y="2844792"/>
            <a:ext cx="8402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>
                <a:solidFill>
                  <a:srgbClr val="FF0000"/>
                </a:solidFill>
              </a:rPr>
              <a:t>0.4</a:t>
            </a:r>
            <a:r>
              <a:rPr kumimoji="1" lang="en-US" altLang="ja-JP" sz="2000" dirty="0" smtClean="0">
                <a:solidFill>
                  <a:srgbClr val="FF0000"/>
                </a:solidFill>
              </a:rPr>
              <a:t>m</a:t>
            </a:r>
            <a:endParaRPr kumimoji="1" lang="ja-JP" altLang="en-US" sz="2000" dirty="0">
              <a:solidFill>
                <a:srgbClr val="FF0000"/>
              </a:solidFill>
            </a:endParaRPr>
          </a:p>
        </p:txBody>
      </p:sp>
      <p:pic>
        <p:nvPicPr>
          <p:cNvPr id="28" name="Picture 2" descr="D:\iPad\Inf8\image_00.png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4000" contrast="-42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5616116" y="1363418"/>
            <a:ext cx="1169657" cy="877867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テキスト ボックス 25"/>
          <p:cNvSpPr txBox="1"/>
          <p:nvPr/>
        </p:nvSpPr>
        <p:spPr>
          <a:xfrm>
            <a:off x="256355" y="2894335"/>
            <a:ext cx="9813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Distance</a:t>
            </a:r>
            <a:endParaRPr kumimoji="1" lang="ja-JP" alt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2" name="テキスト ボックス 41"/>
          <p:cNvSpPr txBox="1"/>
          <p:nvPr/>
        </p:nvSpPr>
        <p:spPr>
          <a:xfrm>
            <a:off x="2112263" y="525928"/>
            <a:ext cx="110639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Far</a:t>
            </a:r>
          </a:p>
          <a:p>
            <a:r>
              <a:rPr kumimoji="1" lang="en-US" altLang="ja-JP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Sensitivity</a:t>
            </a:r>
          </a:p>
          <a:p>
            <a:r>
              <a:rPr kumimoji="1" lang="en-US" altLang="ja-JP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Test</a:t>
            </a:r>
            <a:endParaRPr kumimoji="1" lang="ja-JP" alt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3" name="テキスト ボックス 42"/>
          <p:cNvSpPr txBox="1"/>
          <p:nvPr/>
        </p:nvSpPr>
        <p:spPr>
          <a:xfrm>
            <a:off x="5629599" y="525375"/>
            <a:ext cx="110639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Near</a:t>
            </a:r>
          </a:p>
          <a:p>
            <a:r>
              <a:rPr kumimoji="1" lang="en-US" altLang="ja-JP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Sensitivity</a:t>
            </a:r>
          </a:p>
          <a:p>
            <a:r>
              <a:rPr kumimoji="1" lang="en-US" altLang="ja-JP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Test</a:t>
            </a:r>
            <a:endParaRPr kumimoji="1" lang="ja-JP" alt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773" y="3356992"/>
            <a:ext cx="3585978" cy="23319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6390" y="3363345"/>
            <a:ext cx="3585978" cy="23319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4" name="直線コネクタ 3"/>
          <p:cNvCxnSpPr/>
          <p:nvPr/>
        </p:nvCxnSpPr>
        <p:spPr bwMode="auto">
          <a:xfrm>
            <a:off x="1180109" y="4839565"/>
            <a:ext cx="650555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F9900"/>
            </a:solidFill>
            <a:prstDash val="sys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9" name="直線コネクタ 48"/>
          <p:cNvCxnSpPr/>
          <p:nvPr/>
        </p:nvCxnSpPr>
        <p:spPr bwMode="auto">
          <a:xfrm>
            <a:off x="1823083" y="4844328"/>
            <a:ext cx="0" cy="452242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F9900"/>
            </a:solidFill>
            <a:prstDash val="sys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直線コネクタ 49"/>
          <p:cNvCxnSpPr/>
          <p:nvPr/>
        </p:nvCxnSpPr>
        <p:spPr bwMode="auto">
          <a:xfrm>
            <a:off x="5427902" y="4575348"/>
            <a:ext cx="650555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F9900"/>
            </a:solidFill>
            <a:prstDash val="sys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" name="直線コネクタ 50"/>
          <p:cNvCxnSpPr/>
          <p:nvPr/>
        </p:nvCxnSpPr>
        <p:spPr bwMode="auto">
          <a:xfrm>
            <a:off x="6089927" y="4570585"/>
            <a:ext cx="0" cy="730748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F9900"/>
            </a:solidFill>
            <a:prstDash val="sys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テキスト ボックス 12"/>
              <p:cNvSpPr txBox="1"/>
              <p:nvPr/>
            </p:nvSpPr>
            <p:spPr>
              <a:xfrm>
                <a:off x="2300713" y="3670485"/>
                <a:ext cx="1567417" cy="66133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b="0" i="1" smtClean="0">
                          <a:solidFill>
                            <a:srgbClr val="0000FF"/>
                          </a:solidFill>
                          <a:latin typeface="Cambria Math"/>
                        </a:rPr>
                        <m:t>𝐷𝑖𝑠</m:t>
                      </m:r>
                      <m:r>
                        <a:rPr kumimoji="1" lang="en-US" altLang="ja-JP" b="0" i="1" smtClean="0">
                          <a:solidFill>
                            <a:srgbClr val="0000FF"/>
                          </a:solidFill>
                          <a:latin typeface="Cambria Math"/>
                        </a:rPr>
                        <m:t>.=</m:t>
                      </m:r>
                      <m:f>
                        <m:fPr>
                          <m:ctrlPr>
                            <a:rPr kumimoji="1" lang="en-US" altLang="ja-JP" i="1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kumimoji="1" lang="en-US" altLang="ja-JP" b="0" i="1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ja-JP" b="0" i="1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1+</m:t>
                          </m:r>
                          <m:r>
                            <a:rPr kumimoji="1" lang="en-US" altLang="ja-JP" b="0" i="1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𝑔𝐹</m:t>
                          </m:r>
                        </m:den>
                      </m:f>
                    </m:oMath>
                  </m:oMathPara>
                </a14:m>
                <a:endParaRPr kumimoji="1" lang="ja-JP" altLang="en-US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3" name="テキスト ボックス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0713" y="3670485"/>
                <a:ext cx="1567417" cy="661335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テキスト ボックス 51"/>
              <p:cNvSpPr txBox="1"/>
              <p:nvPr/>
            </p:nvSpPr>
            <p:spPr>
              <a:xfrm>
                <a:off x="6449967" y="3650414"/>
                <a:ext cx="1757981" cy="66133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b="0" i="1" smtClean="0">
                          <a:solidFill>
                            <a:srgbClr val="3333FF"/>
                          </a:solidFill>
                          <a:latin typeface="Cambria Math"/>
                        </a:rPr>
                        <m:t>𝐷𝑖𝑠</m:t>
                      </m:r>
                      <m:r>
                        <a:rPr kumimoji="1" lang="en-US" altLang="ja-JP" b="0" i="1" smtClean="0">
                          <a:solidFill>
                            <a:srgbClr val="3333FF"/>
                          </a:solidFill>
                          <a:latin typeface="Cambria Math"/>
                        </a:rPr>
                        <m:t>.=</m:t>
                      </m:r>
                      <m:f>
                        <m:fPr>
                          <m:ctrlPr>
                            <a:rPr kumimoji="1" lang="en-US" altLang="ja-JP" i="1" smtClean="0">
                              <a:solidFill>
                                <a:srgbClr val="3333FF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kumimoji="1" lang="en-US" altLang="ja-JP" b="0" i="1" smtClean="0">
                              <a:solidFill>
                                <a:srgbClr val="3333FF"/>
                              </a:solidFill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ja-JP" b="0" i="1" smtClean="0">
                              <a:solidFill>
                                <a:srgbClr val="3333FF"/>
                              </a:solidFill>
                              <a:latin typeface="Cambria Math"/>
                            </a:rPr>
                            <m:t>2.5+</m:t>
                          </m:r>
                          <m:r>
                            <a:rPr kumimoji="1" lang="en-US" altLang="ja-JP" b="0" i="1" smtClean="0">
                              <a:solidFill>
                                <a:srgbClr val="3333FF"/>
                              </a:solidFill>
                              <a:latin typeface="Cambria Math"/>
                            </a:rPr>
                            <m:t>𝑔𝑁</m:t>
                          </m:r>
                        </m:den>
                      </m:f>
                    </m:oMath>
                  </m:oMathPara>
                </a14:m>
                <a:endParaRPr kumimoji="1" lang="ja-JP" altLang="en-US" dirty="0">
                  <a:solidFill>
                    <a:srgbClr val="3333FF"/>
                  </a:solidFill>
                </a:endParaRPr>
              </a:p>
            </p:txBody>
          </p:sp>
        </mc:Choice>
        <mc:Fallback xmlns="">
          <p:sp>
            <p:nvSpPr>
              <p:cNvPr id="52" name="テキスト ボックス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9967" y="3650414"/>
                <a:ext cx="1757981" cy="661335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正方形/長方形 13"/>
          <p:cNvSpPr/>
          <p:nvPr/>
        </p:nvSpPr>
        <p:spPr>
          <a:xfrm>
            <a:off x="5054474" y="6300028"/>
            <a:ext cx="358597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ja-JP" dirty="0" smtClean="0">
                <a:solidFill>
                  <a:srgbClr val="3333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 = Average dioptric power error</a:t>
            </a:r>
            <a:endParaRPr kumimoji="1" lang="ja-JP" altLang="en-US" dirty="0">
              <a:solidFill>
                <a:srgbClr val="3333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6" name="正方形/長方形 55"/>
          <p:cNvSpPr/>
          <p:nvPr/>
        </p:nvSpPr>
        <p:spPr>
          <a:xfrm rot="16200000">
            <a:off x="-225339" y="4145195"/>
            <a:ext cx="1467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Distance [m]</a:t>
            </a:r>
            <a:endParaRPr kumimoji="1" lang="ja-JP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7" name="正方形/長方形 56"/>
          <p:cNvSpPr/>
          <p:nvPr/>
        </p:nvSpPr>
        <p:spPr>
          <a:xfrm rot="16200000">
            <a:off x="4079630" y="4176240"/>
            <a:ext cx="1467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Distance [m]</a:t>
            </a:r>
            <a:endParaRPr kumimoji="1" lang="ja-JP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3" name="テキスト ボックス 22"/>
          <p:cNvSpPr txBox="1"/>
          <p:nvPr/>
        </p:nvSpPr>
        <p:spPr>
          <a:xfrm>
            <a:off x="1465973" y="28576"/>
            <a:ext cx="17107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 smtClean="0">
                <a:solidFill>
                  <a:schemeClr val="bg1"/>
                </a:solidFill>
              </a:rPr>
              <a:t>Conclusion</a:t>
            </a:r>
            <a:endParaRPr kumimoji="1" lang="ja-JP" altLang="en-US" sz="2400" dirty="0">
              <a:solidFill>
                <a:schemeClr val="bg1"/>
              </a:solidFill>
            </a:endParaRPr>
          </a:p>
        </p:txBody>
      </p:sp>
      <p:sp>
        <p:nvSpPr>
          <p:cNvPr id="32" name="正方形/長方形 31"/>
          <p:cNvSpPr/>
          <p:nvPr/>
        </p:nvSpPr>
        <p:spPr>
          <a:xfrm>
            <a:off x="1793528" y="5994924"/>
            <a:ext cx="19518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ja-JP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kumimoji="1" lang="en-US" altLang="ja-JP" baseline="-25000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new</a:t>
            </a:r>
            <a:r>
              <a:rPr lang="ja-JP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ja-JP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kumimoji="1" lang="en-US" altLang="ja-JP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kumimoji="1" lang="en-US" altLang="ja-JP" baseline="-25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old </a:t>
            </a:r>
            <a:r>
              <a:rPr kumimoji="1" lang="en-US" altLang="ja-JP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kumimoji="1" lang="en-US" altLang="ja-JP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kumimoji="1" lang="en-US" altLang="ja-JP" baseline="-25000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endParaRPr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正方形/長方形 32"/>
          <p:cNvSpPr/>
          <p:nvPr/>
        </p:nvSpPr>
        <p:spPr>
          <a:xfrm>
            <a:off x="1727684" y="6381328"/>
            <a:ext cx="17147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ja-JP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kumimoji="1" lang="en-US" altLang="ja-JP" baseline="-25000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new</a:t>
            </a:r>
            <a:r>
              <a:rPr lang="ja-JP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ja-JP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kumimoji="1" lang="en-US" altLang="ja-JP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kumimoji="1" lang="en-US" altLang="ja-JP" baseline="-25000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old</a:t>
            </a:r>
            <a:r>
              <a:rPr kumimoji="1" lang="en-US" altLang="ja-JP" baseline="-25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ja-JP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kumimoji="1" lang="en-US" altLang="ja-JP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kumimoji="1" lang="en-US" altLang="ja-JP" baseline="-25000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endParaRPr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正方形/長方形 33"/>
          <p:cNvSpPr/>
          <p:nvPr/>
        </p:nvSpPr>
        <p:spPr>
          <a:xfrm>
            <a:off x="647564" y="5544972"/>
            <a:ext cx="37840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Average dioptric </a:t>
            </a:r>
            <a:r>
              <a:rPr kumimoji="1" lang="en-US" altLang="ja-JP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far power error [D]</a:t>
            </a:r>
            <a:endParaRPr kumimoji="1" lang="ja-JP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5" name="正方形/長方形 34"/>
          <p:cNvSpPr/>
          <p:nvPr/>
        </p:nvSpPr>
        <p:spPr>
          <a:xfrm>
            <a:off x="4824028" y="5544972"/>
            <a:ext cx="39764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Average dioptric </a:t>
            </a:r>
            <a:r>
              <a:rPr kumimoji="1" lang="en-US" altLang="ja-JP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near power error [D]</a:t>
            </a:r>
            <a:endParaRPr kumimoji="1" lang="ja-JP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1844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画面</a:t>
            </a:r>
            <a:r>
              <a:rPr kumimoji="1" lang="en-US" altLang="ja-JP" dirty="0" smtClean="0"/>
              <a:t>1</a:t>
            </a:r>
            <a:endParaRPr kumimoji="1" lang="ja-JP" altLang="en-US" dirty="0"/>
          </a:p>
        </p:txBody>
      </p:sp>
      <p:pic>
        <p:nvPicPr>
          <p:cNvPr id="4098" name="Picture 2" descr="C:\Users\kchujo\Downloads\IMG_0040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564" y="728700"/>
            <a:ext cx="7802880" cy="5852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角丸四角形 4"/>
          <p:cNvSpPr/>
          <p:nvPr/>
        </p:nvSpPr>
        <p:spPr bwMode="auto">
          <a:xfrm>
            <a:off x="4766308" y="3465004"/>
            <a:ext cx="1836000" cy="2016224"/>
          </a:xfrm>
          <a:prstGeom prst="roundRect">
            <a:avLst>
              <a:gd name="adj" fmla="val 12088"/>
            </a:avLst>
          </a:prstGeom>
          <a:noFill/>
          <a:ln w="635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4716016" y="5646652"/>
            <a:ext cx="28232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>
                <a:solidFill>
                  <a:srgbClr val="FF0000"/>
                </a:solidFill>
              </a:rPr>
              <a:t>“</a:t>
            </a:r>
            <a:r>
              <a:rPr kumimoji="1" lang="ja-JP" altLang="en-US" dirty="0" smtClean="0">
                <a:solidFill>
                  <a:srgbClr val="FF0000"/>
                </a:solidFill>
              </a:rPr>
              <a:t>ご使用中のメガネ</a:t>
            </a:r>
            <a:r>
              <a:rPr kumimoji="1" lang="en-US" altLang="ja-JP" dirty="0" smtClean="0">
                <a:solidFill>
                  <a:srgbClr val="FF0000"/>
                </a:solidFill>
              </a:rPr>
              <a:t>”</a:t>
            </a:r>
            <a:r>
              <a:rPr kumimoji="1" lang="ja-JP" altLang="en-US" dirty="0" smtClean="0">
                <a:solidFill>
                  <a:srgbClr val="FF0000"/>
                </a:solidFill>
              </a:rPr>
              <a:t>を</a:t>
            </a:r>
            <a:endParaRPr kumimoji="1" lang="en-US" altLang="ja-JP" dirty="0" smtClean="0">
              <a:solidFill>
                <a:srgbClr val="FF0000"/>
              </a:solidFill>
            </a:endParaRPr>
          </a:p>
          <a:p>
            <a:r>
              <a:rPr kumimoji="1" lang="ja-JP" altLang="en-US" dirty="0" smtClean="0">
                <a:solidFill>
                  <a:srgbClr val="FF0000"/>
                </a:solidFill>
              </a:rPr>
              <a:t>選択した際の動作について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1208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1026" name="Picture 2" descr="C:\Users\kchujo\Downloads\IMG_004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564" y="656692"/>
            <a:ext cx="7802880" cy="5852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21889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2050" name="Picture 2" descr="C:\Users\kchujo\Downloads\IMG_004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572" y="656692"/>
            <a:ext cx="7802880" cy="5852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56694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画面</a:t>
            </a:r>
            <a:r>
              <a:rPr kumimoji="1" lang="en-US" altLang="ja-JP" dirty="0" smtClean="0"/>
              <a:t>2</a:t>
            </a:r>
            <a:endParaRPr kumimoji="1" lang="ja-JP" altLang="en-US" dirty="0"/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411" y="722750"/>
            <a:ext cx="7804150" cy="5853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正方形/長方形 9"/>
          <p:cNvSpPr/>
          <p:nvPr/>
        </p:nvSpPr>
        <p:spPr bwMode="auto">
          <a:xfrm>
            <a:off x="3347864" y="2456892"/>
            <a:ext cx="2736304" cy="4320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sp>
        <p:nvSpPr>
          <p:cNvPr id="11" name="角丸四角形 10"/>
          <p:cNvSpPr/>
          <p:nvPr/>
        </p:nvSpPr>
        <p:spPr bwMode="auto">
          <a:xfrm>
            <a:off x="2447764" y="3429000"/>
            <a:ext cx="1836204" cy="2016224"/>
          </a:xfrm>
          <a:prstGeom prst="roundRect">
            <a:avLst>
              <a:gd name="adj" fmla="val 11848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sp>
        <p:nvSpPr>
          <p:cNvPr id="12" name="角丸四角形 11"/>
          <p:cNvSpPr/>
          <p:nvPr/>
        </p:nvSpPr>
        <p:spPr bwMode="auto">
          <a:xfrm>
            <a:off x="4794532" y="3429000"/>
            <a:ext cx="1836204" cy="2016224"/>
          </a:xfrm>
          <a:prstGeom prst="roundRect">
            <a:avLst>
              <a:gd name="adj" fmla="val 11848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2617905" y="3861048"/>
            <a:ext cx="1503938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遠用</a:t>
            </a:r>
            <a:endParaRPr kumimoji="1" lang="en-US" altLang="ja-JP" sz="2800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kumimoji="1" lang="ja-JP" alt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単</a:t>
            </a:r>
            <a:r>
              <a:rPr kumimoji="1" lang="ja-JP" alt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焦点レンズ</a:t>
            </a:r>
            <a:endParaRPr kumimoji="1" lang="ja-JP" altLang="en-US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4964673" y="3861048"/>
            <a:ext cx="1503938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近用</a:t>
            </a:r>
            <a:endParaRPr kumimoji="1" lang="en-US" altLang="ja-JP" sz="2800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kumimoji="1" lang="ja-JP" alt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単</a:t>
            </a:r>
            <a:r>
              <a:rPr kumimoji="1" lang="ja-JP" alt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焦点レンズ</a:t>
            </a:r>
            <a:endParaRPr kumimoji="1" lang="ja-JP" altLang="en-US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4754223" y="4833156"/>
            <a:ext cx="19271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(</a:t>
            </a:r>
            <a:r>
              <a:rPr kumimoji="1" lang="ja-JP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リーディンググラス</a:t>
            </a:r>
            <a:r>
              <a:rPr kumimoji="1" lang="en-US" altLang="ja-JP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)</a:t>
            </a:r>
            <a:endParaRPr kumimoji="1" lang="ja-JP" altLang="en-US" sz="16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2494085" y="4833156"/>
            <a:ext cx="16818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(</a:t>
            </a:r>
            <a:r>
              <a:rPr kumimoji="1" lang="ja-JP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一般的なレンズ</a:t>
            </a:r>
            <a:r>
              <a:rPr kumimoji="1" lang="en-US" altLang="ja-JP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)</a:t>
            </a:r>
            <a:endParaRPr kumimoji="1" lang="ja-JP" altLang="en-US" sz="16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2591780" y="2267580"/>
            <a:ext cx="4104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どちらの単焦点レンズをお求めですか？</a:t>
            </a:r>
            <a:endParaRPr kumimoji="1" lang="ja-JP" altLang="en-US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04218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画面</a:t>
            </a:r>
            <a:r>
              <a:rPr kumimoji="1" lang="en-US" altLang="ja-JP" dirty="0" smtClean="0"/>
              <a:t>2</a:t>
            </a:r>
            <a:endParaRPr kumimoji="1" lang="ja-JP" altLang="en-US" dirty="0"/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411" y="722750"/>
            <a:ext cx="7804150" cy="5853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正方形/長方形 9"/>
          <p:cNvSpPr/>
          <p:nvPr/>
        </p:nvSpPr>
        <p:spPr bwMode="auto">
          <a:xfrm>
            <a:off x="3347864" y="2456892"/>
            <a:ext cx="2736304" cy="4320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sp>
        <p:nvSpPr>
          <p:cNvPr id="11" name="角丸四角形 10"/>
          <p:cNvSpPr/>
          <p:nvPr/>
        </p:nvSpPr>
        <p:spPr bwMode="auto">
          <a:xfrm>
            <a:off x="1799692" y="3429000"/>
            <a:ext cx="2484276" cy="2016224"/>
          </a:xfrm>
          <a:prstGeom prst="roundRect">
            <a:avLst>
              <a:gd name="adj" fmla="val 11848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sp>
        <p:nvSpPr>
          <p:cNvPr id="12" name="角丸四角形 11"/>
          <p:cNvSpPr/>
          <p:nvPr/>
        </p:nvSpPr>
        <p:spPr bwMode="auto">
          <a:xfrm>
            <a:off x="4794532" y="3429000"/>
            <a:ext cx="2621784" cy="2016224"/>
          </a:xfrm>
          <a:prstGeom prst="roundRect">
            <a:avLst>
              <a:gd name="adj" fmla="val 11848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1835696" y="4175502"/>
            <a:ext cx="24320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Single Vision</a:t>
            </a:r>
            <a:endParaRPr kumimoji="1" lang="ja-JP" altLang="en-US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2087724" y="2267580"/>
            <a:ext cx="5100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WHICH LENSES WOULD YOU LIKE TO GET?</a:t>
            </a:r>
            <a:endParaRPr kumimoji="1" lang="ja-JP" altLang="en-US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4751804" y="3836947"/>
            <a:ext cx="266451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Single Vision</a:t>
            </a:r>
          </a:p>
          <a:p>
            <a:pPr algn="ctr"/>
            <a:r>
              <a:rPr kumimoji="1" lang="en-US" altLang="ja-JP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For</a:t>
            </a:r>
            <a:endParaRPr kumimoji="1" lang="en-US" altLang="ja-JP" sz="2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kumimoji="1" lang="en-US" altLang="ja-JP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Reading </a:t>
            </a:r>
            <a:r>
              <a:rPr kumimoji="1" lang="en-US" altLang="ja-JP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Glasses</a:t>
            </a:r>
            <a:endParaRPr kumimoji="1" lang="ja-JP" altLang="en-US" sz="2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10509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411" y="722750"/>
            <a:ext cx="7804150" cy="5853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2" name="正方形/長方形 31"/>
          <p:cNvSpPr/>
          <p:nvPr/>
        </p:nvSpPr>
        <p:spPr bwMode="auto">
          <a:xfrm>
            <a:off x="2411760" y="3429000"/>
            <a:ext cx="4248472" cy="208823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入力画面</a:t>
            </a:r>
            <a:r>
              <a:rPr kumimoji="1" lang="en-US" altLang="ja-JP" dirty="0" smtClean="0"/>
              <a:t>_1</a:t>
            </a:r>
            <a:endParaRPr kumimoji="1" lang="ja-JP" altLang="en-US" dirty="0"/>
          </a:p>
        </p:txBody>
      </p:sp>
      <p:sp>
        <p:nvSpPr>
          <p:cNvPr id="34" name="正方形/長方形 33"/>
          <p:cNvSpPr/>
          <p:nvPr/>
        </p:nvSpPr>
        <p:spPr bwMode="auto">
          <a:xfrm>
            <a:off x="3347864" y="2456892"/>
            <a:ext cx="2736304" cy="4320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sp>
        <p:nvSpPr>
          <p:cNvPr id="66" name="テキスト ボックス 65"/>
          <p:cNvSpPr txBox="1"/>
          <p:nvPr/>
        </p:nvSpPr>
        <p:spPr>
          <a:xfrm>
            <a:off x="3892843" y="970743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最新の処方度数</a:t>
            </a:r>
            <a:endParaRPr kumimoji="1" lang="ja-JP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正方形/長方形 3"/>
          <p:cNvSpPr/>
          <p:nvPr/>
        </p:nvSpPr>
        <p:spPr bwMode="auto">
          <a:xfrm>
            <a:off x="3696105" y="2124899"/>
            <a:ext cx="884834" cy="396044"/>
          </a:xfrm>
          <a:prstGeom prst="rect">
            <a:avLst/>
          </a:prstGeom>
          <a:solidFill>
            <a:schemeClr val="accent1"/>
          </a:solidFill>
          <a:ln w="25400" cap="flat" cmpd="sng" algn="ctr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sp>
        <p:nvSpPr>
          <p:cNvPr id="7" name="正方形/長方形 6"/>
          <p:cNvSpPr/>
          <p:nvPr/>
        </p:nvSpPr>
        <p:spPr bwMode="auto">
          <a:xfrm>
            <a:off x="5493783" y="2121560"/>
            <a:ext cx="894331" cy="396044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3275856" y="2148567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S</a:t>
            </a:r>
            <a:r>
              <a:rPr kumimoji="1" lang="ja-JP" altLang="en-US" dirty="0" smtClean="0"/>
              <a:t>：</a:t>
            </a:r>
            <a:endParaRPr kumimoji="1" lang="ja-JP" altLang="en-US" dirty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5041310" y="2148567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C</a:t>
            </a:r>
            <a:r>
              <a:rPr kumimoji="1" lang="ja-JP" altLang="en-US" dirty="0" smtClean="0"/>
              <a:t>：</a:t>
            </a:r>
            <a:endParaRPr kumimoji="1" lang="ja-JP" altLang="en-US" dirty="0"/>
          </a:p>
        </p:txBody>
      </p:sp>
      <p:sp>
        <p:nvSpPr>
          <p:cNvPr id="93" name="テキスト ボックス 92"/>
          <p:cNvSpPr txBox="1"/>
          <p:nvPr/>
        </p:nvSpPr>
        <p:spPr>
          <a:xfrm>
            <a:off x="2375756" y="2059104"/>
            <a:ext cx="5950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R/</a:t>
            </a:r>
            <a:endParaRPr kumimoji="1" lang="ja-JP" alt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4" name="テキスト ボックス 93"/>
          <p:cNvSpPr txBox="1"/>
          <p:nvPr/>
        </p:nvSpPr>
        <p:spPr>
          <a:xfrm>
            <a:off x="2375756" y="2772217"/>
            <a:ext cx="5261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L/</a:t>
            </a:r>
            <a:endParaRPr kumimoji="1" lang="ja-JP" alt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0" name="テキスト ボックス 89"/>
          <p:cNvSpPr txBox="1"/>
          <p:nvPr/>
        </p:nvSpPr>
        <p:spPr>
          <a:xfrm>
            <a:off x="3696105" y="2122581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 smtClean="0">
                <a:solidFill>
                  <a:srgbClr val="99CCFF"/>
                </a:solidFill>
              </a:rPr>
              <a:t>0</a:t>
            </a:r>
            <a:endParaRPr kumimoji="1" lang="ja-JP" altLang="en-US" b="1" dirty="0">
              <a:solidFill>
                <a:srgbClr val="99CCFF"/>
              </a:solidFill>
            </a:endParaRPr>
          </a:p>
        </p:txBody>
      </p:sp>
      <p:sp>
        <p:nvSpPr>
          <p:cNvPr id="91" name="テキスト ボックス 90"/>
          <p:cNvSpPr txBox="1"/>
          <p:nvPr/>
        </p:nvSpPr>
        <p:spPr>
          <a:xfrm>
            <a:off x="4066422" y="212087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 smtClean="0">
                <a:solidFill>
                  <a:srgbClr val="99CCFF"/>
                </a:solidFill>
              </a:rPr>
              <a:t>00</a:t>
            </a:r>
            <a:endParaRPr kumimoji="1" lang="ja-JP" altLang="en-US" b="1" dirty="0">
              <a:solidFill>
                <a:srgbClr val="99CCFF"/>
              </a:solidFill>
            </a:endParaRPr>
          </a:p>
        </p:txBody>
      </p:sp>
      <p:sp>
        <p:nvSpPr>
          <p:cNvPr id="92" name="テキスト ボックス 91"/>
          <p:cNvSpPr txBox="1"/>
          <p:nvPr/>
        </p:nvSpPr>
        <p:spPr>
          <a:xfrm>
            <a:off x="5900688" y="2127448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 smtClean="0">
                <a:solidFill>
                  <a:srgbClr val="99CCFF"/>
                </a:solidFill>
              </a:rPr>
              <a:t>00</a:t>
            </a:r>
            <a:endParaRPr kumimoji="1" lang="ja-JP" altLang="en-US" b="1" dirty="0">
              <a:solidFill>
                <a:srgbClr val="99CCFF"/>
              </a:solidFill>
            </a:endParaRPr>
          </a:p>
        </p:txBody>
      </p:sp>
      <p:sp>
        <p:nvSpPr>
          <p:cNvPr id="95" name="テキスト ボックス 94"/>
          <p:cNvSpPr txBox="1"/>
          <p:nvPr/>
        </p:nvSpPr>
        <p:spPr>
          <a:xfrm>
            <a:off x="5499040" y="213569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 smtClean="0">
                <a:solidFill>
                  <a:srgbClr val="99CCFF"/>
                </a:solidFill>
              </a:rPr>
              <a:t>0</a:t>
            </a:r>
            <a:endParaRPr kumimoji="1" lang="ja-JP" altLang="en-US" b="1" dirty="0">
              <a:solidFill>
                <a:srgbClr val="99CCFF"/>
              </a:solidFill>
            </a:endParaRPr>
          </a:p>
        </p:txBody>
      </p:sp>
      <p:sp>
        <p:nvSpPr>
          <p:cNvPr id="104" name="円/楕円 103"/>
          <p:cNvSpPr>
            <a:spLocks noChangeAspect="1"/>
          </p:cNvSpPr>
          <p:nvPr/>
        </p:nvSpPr>
        <p:spPr bwMode="auto">
          <a:xfrm>
            <a:off x="4036455" y="2377222"/>
            <a:ext cx="72000" cy="72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sp>
        <p:nvSpPr>
          <p:cNvPr id="105" name="円/楕円 104"/>
          <p:cNvSpPr>
            <a:spLocks noChangeAspect="1"/>
          </p:cNvSpPr>
          <p:nvPr/>
        </p:nvSpPr>
        <p:spPr bwMode="auto">
          <a:xfrm>
            <a:off x="5843631" y="2373883"/>
            <a:ext cx="72000" cy="72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sp>
        <p:nvSpPr>
          <p:cNvPr id="107" name="正方形/長方形 106"/>
          <p:cNvSpPr/>
          <p:nvPr/>
        </p:nvSpPr>
        <p:spPr bwMode="auto">
          <a:xfrm>
            <a:off x="3696105" y="2828919"/>
            <a:ext cx="884834" cy="396044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sp>
        <p:nvSpPr>
          <p:cNvPr id="108" name="正方形/長方形 107"/>
          <p:cNvSpPr/>
          <p:nvPr/>
        </p:nvSpPr>
        <p:spPr bwMode="auto">
          <a:xfrm>
            <a:off x="5493783" y="2825580"/>
            <a:ext cx="894331" cy="396044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sp>
        <p:nvSpPr>
          <p:cNvPr id="109" name="テキスト ボックス 108"/>
          <p:cNvSpPr txBox="1"/>
          <p:nvPr/>
        </p:nvSpPr>
        <p:spPr>
          <a:xfrm>
            <a:off x="3275856" y="2852587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S</a:t>
            </a:r>
            <a:r>
              <a:rPr kumimoji="1" lang="ja-JP" altLang="en-US" dirty="0" smtClean="0"/>
              <a:t>：</a:t>
            </a:r>
            <a:endParaRPr kumimoji="1" lang="ja-JP" altLang="en-US" dirty="0"/>
          </a:p>
        </p:txBody>
      </p:sp>
      <p:sp>
        <p:nvSpPr>
          <p:cNvPr id="110" name="テキスト ボックス 109"/>
          <p:cNvSpPr txBox="1"/>
          <p:nvPr/>
        </p:nvSpPr>
        <p:spPr>
          <a:xfrm>
            <a:off x="5041310" y="2852587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C</a:t>
            </a:r>
            <a:r>
              <a:rPr kumimoji="1" lang="ja-JP" altLang="en-US" dirty="0" smtClean="0"/>
              <a:t>：</a:t>
            </a:r>
            <a:endParaRPr kumimoji="1" lang="ja-JP" altLang="en-US" dirty="0"/>
          </a:p>
        </p:txBody>
      </p:sp>
      <p:sp>
        <p:nvSpPr>
          <p:cNvPr id="113" name="テキスト ボックス 112"/>
          <p:cNvSpPr txBox="1"/>
          <p:nvPr/>
        </p:nvSpPr>
        <p:spPr>
          <a:xfrm>
            <a:off x="3696105" y="2826601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 smtClean="0">
                <a:solidFill>
                  <a:srgbClr val="99CCFF"/>
                </a:solidFill>
              </a:rPr>
              <a:t>0</a:t>
            </a:r>
            <a:endParaRPr kumimoji="1" lang="ja-JP" altLang="en-US" b="1" dirty="0">
              <a:solidFill>
                <a:srgbClr val="99CCFF"/>
              </a:solidFill>
            </a:endParaRPr>
          </a:p>
        </p:txBody>
      </p:sp>
      <p:sp>
        <p:nvSpPr>
          <p:cNvPr id="114" name="テキスト ボックス 113"/>
          <p:cNvSpPr txBox="1"/>
          <p:nvPr/>
        </p:nvSpPr>
        <p:spPr>
          <a:xfrm>
            <a:off x="4066422" y="282489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 smtClean="0">
                <a:solidFill>
                  <a:srgbClr val="99CCFF"/>
                </a:solidFill>
              </a:rPr>
              <a:t>00</a:t>
            </a:r>
            <a:endParaRPr kumimoji="1" lang="ja-JP" altLang="en-US" b="1" dirty="0">
              <a:solidFill>
                <a:srgbClr val="99CCFF"/>
              </a:solidFill>
            </a:endParaRPr>
          </a:p>
        </p:txBody>
      </p:sp>
      <p:sp>
        <p:nvSpPr>
          <p:cNvPr id="115" name="テキスト ボックス 114"/>
          <p:cNvSpPr txBox="1"/>
          <p:nvPr/>
        </p:nvSpPr>
        <p:spPr>
          <a:xfrm>
            <a:off x="5900688" y="2831468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 smtClean="0">
                <a:solidFill>
                  <a:srgbClr val="99CCFF"/>
                </a:solidFill>
              </a:rPr>
              <a:t>00</a:t>
            </a:r>
            <a:endParaRPr kumimoji="1" lang="ja-JP" altLang="en-US" b="1" dirty="0">
              <a:solidFill>
                <a:srgbClr val="99CCFF"/>
              </a:solidFill>
            </a:endParaRPr>
          </a:p>
        </p:txBody>
      </p:sp>
      <p:sp>
        <p:nvSpPr>
          <p:cNvPr id="116" name="テキスト ボックス 115"/>
          <p:cNvSpPr txBox="1"/>
          <p:nvPr/>
        </p:nvSpPr>
        <p:spPr>
          <a:xfrm>
            <a:off x="5499040" y="283971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 smtClean="0">
                <a:solidFill>
                  <a:srgbClr val="99CCFF"/>
                </a:solidFill>
              </a:rPr>
              <a:t>0</a:t>
            </a:r>
            <a:endParaRPr kumimoji="1" lang="ja-JP" altLang="en-US" b="1" dirty="0">
              <a:solidFill>
                <a:srgbClr val="99CCFF"/>
              </a:solidFill>
            </a:endParaRPr>
          </a:p>
        </p:txBody>
      </p:sp>
      <p:sp>
        <p:nvSpPr>
          <p:cNvPr id="119" name="円/楕円 118"/>
          <p:cNvSpPr>
            <a:spLocks noChangeAspect="1"/>
          </p:cNvSpPr>
          <p:nvPr/>
        </p:nvSpPr>
        <p:spPr bwMode="auto">
          <a:xfrm>
            <a:off x="4036455" y="3081242"/>
            <a:ext cx="72000" cy="72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sp>
        <p:nvSpPr>
          <p:cNvPr id="120" name="円/楕円 119"/>
          <p:cNvSpPr>
            <a:spLocks noChangeAspect="1"/>
          </p:cNvSpPr>
          <p:nvPr/>
        </p:nvSpPr>
        <p:spPr bwMode="auto">
          <a:xfrm>
            <a:off x="5843631" y="3077903"/>
            <a:ext cx="72000" cy="72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sp>
        <p:nvSpPr>
          <p:cNvPr id="122" name="正方形/長方形 121"/>
          <p:cNvSpPr/>
          <p:nvPr/>
        </p:nvSpPr>
        <p:spPr bwMode="auto">
          <a:xfrm>
            <a:off x="707225" y="4420632"/>
            <a:ext cx="7681199" cy="208823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sp>
        <p:nvSpPr>
          <p:cNvPr id="11" name="正方形/長方形 10"/>
          <p:cNvSpPr/>
          <p:nvPr/>
        </p:nvSpPr>
        <p:spPr bwMode="auto">
          <a:xfrm>
            <a:off x="4745512" y="4905369"/>
            <a:ext cx="659091" cy="1367947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4844426" y="5038265"/>
            <a:ext cx="470000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00</a:t>
            </a:r>
          </a:p>
          <a:p>
            <a:r>
              <a:rPr kumimoji="1" lang="en-US" altLang="ja-JP" sz="2000" b="1" dirty="0" smtClean="0"/>
              <a:t>25</a:t>
            </a:r>
          </a:p>
          <a:p>
            <a:r>
              <a:rPr kumimoji="1" lang="en-US" altLang="ja-JP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50</a:t>
            </a:r>
          </a:p>
          <a:p>
            <a:r>
              <a:rPr kumimoji="1" lang="en-US" altLang="ja-JP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75</a:t>
            </a:r>
          </a:p>
        </p:txBody>
      </p:sp>
      <p:sp>
        <p:nvSpPr>
          <p:cNvPr id="13" name="正方形/長方形 12"/>
          <p:cNvSpPr/>
          <p:nvPr/>
        </p:nvSpPr>
        <p:spPr bwMode="auto">
          <a:xfrm>
            <a:off x="4089500" y="4617132"/>
            <a:ext cx="336491" cy="18002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4061436" y="5085950"/>
            <a:ext cx="397866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+1</a:t>
            </a:r>
          </a:p>
          <a:p>
            <a:r>
              <a:rPr kumimoji="1" lang="en-US" altLang="ja-JP" sz="2000" b="1" dirty="0" smtClean="0"/>
              <a:t> 0</a:t>
            </a:r>
          </a:p>
          <a:p>
            <a:r>
              <a:rPr kumimoji="1" lang="en-US" altLang="ja-JP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-1</a:t>
            </a:r>
          </a:p>
        </p:txBody>
      </p:sp>
      <p:sp>
        <p:nvSpPr>
          <p:cNvPr id="15" name="テキスト ボックス 14"/>
          <p:cNvSpPr txBox="1"/>
          <p:nvPr/>
        </p:nvSpPr>
        <p:spPr>
          <a:xfrm rot="5400000">
            <a:off x="4156873" y="4894808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…</a:t>
            </a:r>
            <a:endParaRPr kumimoji="1" lang="en-US" altLang="ja-JP" sz="16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テキスト ボックス 15"/>
          <p:cNvSpPr txBox="1"/>
          <p:nvPr/>
        </p:nvSpPr>
        <p:spPr>
          <a:xfrm rot="5400000">
            <a:off x="4154760" y="5764658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…</a:t>
            </a:r>
            <a:endParaRPr kumimoji="1" lang="en-US" altLang="ja-JP" sz="16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3" name="円/楕円 122"/>
          <p:cNvSpPr>
            <a:spLocks noChangeAspect="1"/>
          </p:cNvSpPr>
          <p:nvPr/>
        </p:nvSpPr>
        <p:spPr bwMode="auto">
          <a:xfrm>
            <a:off x="4529496" y="5553236"/>
            <a:ext cx="72000" cy="72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cxnSp>
        <p:nvCxnSpPr>
          <p:cNvPr id="53" name="直線コネクタ 52"/>
          <p:cNvCxnSpPr/>
          <p:nvPr/>
        </p:nvCxnSpPr>
        <p:spPr bwMode="auto">
          <a:xfrm>
            <a:off x="655411" y="4420632"/>
            <a:ext cx="7733013" cy="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4" name="テキスト ボックス 123"/>
          <p:cNvSpPr txBox="1"/>
          <p:nvPr/>
        </p:nvSpPr>
        <p:spPr>
          <a:xfrm>
            <a:off x="4031940" y="4605434"/>
            <a:ext cx="4876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+10</a:t>
            </a:r>
          </a:p>
        </p:txBody>
      </p:sp>
      <p:sp>
        <p:nvSpPr>
          <p:cNvPr id="125" name="テキスト ボックス 124"/>
          <p:cNvSpPr txBox="1"/>
          <p:nvPr/>
        </p:nvSpPr>
        <p:spPr>
          <a:xfrm>
            <a:off x="4050355" y="6090400"/>
            <a:ext cx="4427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-16</a:t>
            </a:r>
          </a:p>
        </p:txBody>
      </p:sp>
    </p:spTree>
    <p:extLst>
      <p:ext uri="{BB962C8B-B14F-4D97-AF65-F5344CB8AC3E}">
        <p14:creationId xmlns:p14="http://schemas.microsoft.com/office/powerpoint/2010/main" val="756263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411" y="722750"/>
            <a:ext cx="7804150" cy="5853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2" name="正方形/長方形 31"/>
          <p:cNvSpPr/>
          <p:nvPr/>
        </p:nvSpPr>
        <p:spPr bwMode="auto">
          <a:xfrm>
            <a:off x="2411760" y="3429000"/>
            <a:ext cx="4248472" cy="208823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入力画面</a:t>
            </a:r>
            <a:r>
              <a:rPr kumimoji="1" lang="en-US" altLang="ja-JP" dirty="0" smtClean="0"/>
              <a:t>_1</a:t>
            </a:r>
            <a:endParaRPr kumimoji="1" lang="ja-JP" altLang="en-US" dirty="0"/>
          </a:p>
        </p:txBody>
      </p:sp>
      <p:sp>
        <p:nvSpPr>
          <p:cNvPr id="34" name="正方形/長方形 33"/>
          <p:cNvSpPr/>
          <p:nvPr/>
        </p:nvSpPr>
        <p:spPr bwMode="auto">
          <a:xfrm>
            <a:off x="3347864" y="2456892"/>
            <a:ext cx="2736304" cy="4320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sp>
        <p:nvSpPr>
          <p:cNvPr id="66" name="テキスト ボックス 65"/>
          <p:cNvSpPr txBox="1"/>
          <p:nvPr/>
        </p:nvSpPr>
        <p:spPr>
          <a:xfrm>
            <a:off x="2970791" y="970743"/>
            <a:ext cx="3826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YOUR  NEWEST  PRESCRIPTION</a:t>
            </a:r>
            <a:endParaRPr kumimoji="1" lang="ja-JP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正方形/長方形 3"/>
          <p:cNvSpPr/>
          <p:nvPr/>
        </p:nvSpPr>
        <p:spPr bwMode="auto">
          <a:xfrm>
            <a:off x="3696105" y="2124899"/>
            <a:ext cx="884834" cy="396044"/>
          </a:xfrm>
          <a:prstGeom prst="rect">
            <a:avLst/>
          </a:prstGeom>
          <a:solidFill>
            <a:schemeClr val="accent1"/>
          </a:solidFill>
          <a:ln w="25400" cap="flat" cmpd="sng" algn="ctr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sp>
        <p:nvSpPr>
          <p:cNvPr id="7" name="正方形/長方形 6"/>
          <p:cNvSpPr/>
          <p:nvPr/>
        </p:nvSpPr>
        <p:spPr bwMode="auto">
          <a:xfrm>
            <a:off x="5493783" y="2121560"/>
            <a:ext cx="894331" cy="396044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3275856" y="2148567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S</a:t>
            </a:r>
            <a:r>
              <a:rPr kumimoji="1" lang="ja-JP" altLang="en-US" dirty="0" smtClean="0"/>
              <a:t>：</a:t>
            </a:r>
            <a:endParaRPr kumimoji="1" lang="ja-JP" altLang="en-US" dirty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5041310" y="2148567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C</a:t>
            </a:r>
            <a:r>
              <a:rPr kumimoji="1" lang="ja-JP" altLang="en-US" dirty="0" smtClean="0"/>
              <a:t>：</a:t>
            </a:r>
            <a:endParaRPr kumimoji="1" lang="ja-JP" altLang="en-US" dirty="0"/>
          </a:p>
        </p:txBody>
      </p:sp>
      <p:sp>
        <p:nvSpPr>
          <p:cNvPr id="93" name="テキスト ボックス 92"/>
          <p:cNvSpPr txBox="1"/>
          <p:nvPr/>
        </p:nvSpPr>
        <p:spPr>
          <a:xfrm>
            <a:off x="2375756" y="2059104"/>
            <a:ext cx="5950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R/</a:t>
            </a:r>
            <a:endParaRPr kumimoji="1" lang="ja-JP" alt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4" name="テキスト ボックス 93"/>
          <p:cNvSpPr txBox="1"/>
          <p:nvPr/>
        </p:nvSpPr>
        <p:spPr>
          <a:xfrm>
            <a:off x="2375756" y="2772217"/>
            <a:ext cx="5261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L/</a:t>
            </a:r>
            <a:endParaRPr kumimoji="1" lang="ja-JP" alt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0" name="テキスト ボックス 89"/>
          <p:cNvSpPr txBox="1"/>
          <p:nvPr/>
        </p:nvSpPr>
        <p:spPr>
          <a:xfrm>
            <a:off x="3696105" y="2122581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 smtClean="0">
                <a:solidFill>
                  <a:srgbClr val="99CCFF"/>
                </a:solidFill>
              </a:rPr>
              <a:t>0</a:t>
            </a:r>
            <a:endParaRPr kumimoji="1" lang="ja-JP" altLang="en-US" b="1" dirty="0">
              <a:solidFill>
                <a:srgbClr val="99CCFF"/>
              </a:solidFill>
            </a:endParaRPr>
          </a:p>
        </p:txBody>
      </p:sp>
      <p:sp>
        <p:nvSpPr>
          <p:cNvPr id="91" name="テキスト ボックス 90"/>
          <p:cNvSpPr txBox="1"/>
          <p:nvPr/>
        </p:nvSpPr>
        <p:spPr>
          <a:xfrm>
            <a:off x="4066422" y="212087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 smtClean="0">
                <a:solidFill>
                  <a:srgbClr val="99CCFF"/>
                </a:solidFill>
              </a:rPr>
              <a:t>00</a:t>
            </a:r>
            <a:endParaRPr kumimoji="1" lang="ja-JP" altLang="en-US" b="1" dirty="0">
              <a:solidFill>
                <a:srgbClr val="99CCFF"/>
              </a:solidFill>
            </a:endParaRPr>
          </a:p>
        </p:txBody>
      </p:sp>
      <p:sp>
        <p:nvSpPr>
          <p:cNvPr id="92" name="テキスト ボックス 91"/>
          <p:cNvSpPr txBox="1"/>
          <p:nvPr/>
        </p:nvSpPr>
        <p:spPr>
          <a:xfrm>
            <a:off x="5900688" y="2127448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 smtClean="0">
                <a:solidFill>
                  <a:srgbClr val="99CCFF"/>
                </a:solidFill>
              </a:rPr>
              <a:t>00</a:t>
            </a:r>
            <a:endParaRPr kumimoji="1" lang="ja-JP" altLang="en-US" b="1" dirty="0">
              <a:solidFill>
                <a:srgbClr val="99CCFF"/>
              </a:solidFill>
            </a:endParaRPr>
          </a:p>
        </p:txBody>
      </p:sp>
      <p:sp>
        <p:nvSpPr>
          <p:cNvPr id="95" name="テキスト ボックス 94"/>
          <p:cNvSpPr txBox="1"/>
          <p:nvPr/>
        </p:nvSpPr>
        <p:spPr>
          <a:xfrm>
            <a:off x="5499040" y="213569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 smtClean="0">
                <a:solidFill>
                  <a:srgbClr val="99CCFF"/>
                </a:solidFill>
              </a:rPr>
              <a:t>0</a:t>
            </a:r>
            <a:endParaRPr kumimoji="1" lang="ja-JP" altLang="en-US" b="1" dirty="0">
              <a:solidFill>
                <a:srgbClr val="99CCFF"/>
              </a:solidFill>
            </a:endParaRPr>
          </a:p>
        </p:txBody>
      </p:sp>
      <p:sp>
        <p:nvSpPr>
          <p:cNvPr id="104" name="円/楕円 103"/>
          <p:cNvSpPr>
            <a:spLocks noChangeAspect="1"/>
          </p:cNvSpPr>
          <p:nvPr/>
        </p:nvSpPr>
        <p:spPr bwMode="auto">
          <a:xfrm>
            <a:off x="4036455" y="2377222"/>
            <a:ext cx="72000" cy="72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sp>
        <p:nvSpPr>
          <p:cNvPr id="105" name="円/楕円 104"/>
          <p:cNvSpPr>
            <a:spLocks noChangeAspect="1"/>
          </p:cNvSpPr>
          <p:nvPr/>
        </p:nvSpPr>
        <p:spPr bwMode="auto">
          <a:xfrm>
            <a:off x="5843631" y="2373883"/>
            <a:ext cx="72000" cy="72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sp>
        <p:nvSpPr>
          <p:cNvPr id="107" name="正方形/長方形 106"/>
          <p:cNvSpPr/>
          <p:nvPr/>
        </p:nvSpPr>
        <p:spPr bwMode="auto">
          <a:xfrm>
            <a:off x="3696105" y="2828919"/>
            <a:ext cx="884834" cy="396044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sp>
        <p:nvSpPr>
          <p:cNvPr id="108" name="正方形/長方形 107"/>
          <p:cNvSpPr/>
          <p:nvPr/>
        </p:nvSpPr>
        <p:spPr bwMode="auto">
          <a:xfrm>
            <a:off x="5493783" y="2825580"/>
            <a:ext cx="894331" cy="396044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sp>
        <p:nvSpPr>
          <p:cNvPr id="109" name="テキスト ボックス 108"/>
          <p:cNvSpPr txBox="1"/>
          <p:nvPr/>
        </p:nvSpPr>
        <p:spPr>
          <a:xfrm>
            <a:off x="3275856" y="2852587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S</a:t>
            </a:r>
            <a:r>
              <a:rPr kumimoji="1" lang="ja-JP" altLang="en-US" dirty="0" smtClean="0"/>
              <a:t>：</a:t>
            </a:r>
            <a:endParaRPr kumimoji="1" lang="ja-JP" altLang="en-US" dirty="0"/>
          </a:p>
        </p:txBody>
      </p:sp>
      <p:sp>
        <p:nvSpPr>
          <p:cNvPr id="110" name="テキスト ボックス 109"/>
          <p:cNvSpPr txBox="1"/>
          <p:nvPr/>
        </p:nvSpPr>
        <p:spPr>
          <a:xfrm>
            <a:off x="5041310" y="2852587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C</a:t>
            </a:r>
            <a:r>
              <a:rPr kumimoji="1" lang="ja-JP" altLang="en-US" dirty="0" smtClean="0"/>
              <a:t>：</a:t>
            </a:r>
            <a:endParaRPr kumimoji="1" lang="ja-JP" altLang="en-US" dirty="0"/>
          </a:p>
        </p:txBody>
      </p:sp>
      <p:sp>
        <p:nvSpPr>
          <p:cNvPr id="113" name="テキスト ボックス 112"/>
          <p:cNvSpPr txBox="1"/>
          <p:nvPr/>
        </p:nvSpPr>
        <p:spPr>
          <a:xfrm>
            <a:off x="3696105" y="2826601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 smtClean="0">
                <a:solidFill>
                  <a:srgbClr val="99CCFF"/>
                </a:solidFill>
              </a:rPr>
              <a:t>0</a:t>
            </a:r>
            <a:endParaRPr kumimoji="1" lang="ja-JP" altLang="en-US" b="1" dirty="0">
              <a:solidFill>
                <a:srgbClr val="99CCFF"/>
              </a:solidFill>
            </a:endParaRPr>
          </a:p>
        </p:txBody>
      </p:sp>
      <p:sp>
        <p:nvSpPr>
          <p:cNvPr id="114" name="テキスト ボックス 113"/>
          <p:cNvSpPr txBox="1"/>
          <p:nvPr/>
        </p:nvSpPr>
        <p:spPr>
          <a:xfrm>
            <a:off x="4066422" y="282489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 smtClean="0">
                <a:solidFill>
                  <a:srgbClr val="99CCFF"/>
                </a:solidFill>
              </a:rPr>
              <a:t>00</a:t>
            </a:r>
            <a:endParaRPr kumimoji="1" lang="ja-JP" altLang="en-US" b="1" dirty="0">
              <a:solidFill>
                <a:srgbClr val="99CCFF"/>
              </a:solidFill>
            </a:endParaRPr>
          </a:p>
        </p:txBody>
      </p:sp>
      <p:sp>
        <p:nvSpPr>
          <p:cNvPr id="115" name="テキスト ボックス 114"/>
          <p:cNvSpPr txBox="1"/>
          <p:nvPr/>
        </p:nvSpPr>
        <p:spPr>
          <a:xfrm>
            <a:off x="5900688" y="2831468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 smtClean="0">
                <a:solidFill>
                  <a:srgbClr val="99CCFF"/>
                </a:solidFill>
              </a:rPr>
              <a:t>00</a:t>
            </a:r>
            <a:endParaRPr kumimoji="1" lang="ja-JP" altLang="en-US" b="1" dirty="0">
              <a:solidFill>
                <a:srgbClr val="99CCFF"/>
              </a:solidFill>
            </a:endParaRPr>
          </a:p>
        </p:txBody>
      </p:sp>
      <p:sp>
        <p:nvSpPr>
          <p:cNvPr id="116" name="テキスト ボックス 115"/>
          <p:cNvSpPr txBox="1"/>
          <p:nvPr/>
        </p:nvSpPr>
        <p:spPr>
          <a:xfrm>
            <a:off x="5499040" y="283971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 smtClean="0">
                <a:solidFill>
                  <a:srgbClr val="99CCFF"/>
                </a:solidFill>
              </a:rPr>
              <a:t>0</a:t>
            </a:r>
            <a:endParaRPr kumimoji="1" lang="ja-JP" altLang="en-US" b="1" dirty="0">
              <a:solidFill>
                <a:srgbClr val="99CCFF"/>
              </a:solidFill>
            </a:endParaRPr>
          </a:p>
        </p:txBody>
      </p:sp>
      <p:sp>
        <p:nvSpPr>
          <p:cNvPr id="119" name="円/楕円 118"/>
          <p:cNvSpPr>
            <a:spLocks noChangeAspect="1"/>
          </p:cNvSpPr>
          <p:nvPr/>
        </p:nvSpPr>
        <p:spPr bwMode="auto">
          <a:xfrm>
            <a:off x="4036455" y="3081242"/>
            <a:ext cx="72000" cy="72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sp>
        <p:nvSpPr>
          <p:cNvPr id="120" name="円/楕円 119"/>
          <p:cNvSpPr>
            <a:spLocks noChangeAspect="1"/>
          </p:cNvSpPr>
          <p:nvPr/>
        </p:nvSpPr>
        <p:spPr bwMode="auto">
          <a:xfrm>
            <a:off x="5843631" y="3077903"/>
            <a:ext cx="72000" cy="72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sp>
        <p:nvSpPr>
          <p:cNvPr id="122" name="正方形/長方形 121"/>
          <p:cNvSpPr/>
          <p:nvPr/>
        </p:nvSpPr>
        <p:spPr bwMode="auto">
          <a:xfrm>
            <a:off x="707225" y="4420632"/>
            <a:ext cx="7681199" cy="208823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sp>
        <p:nvSpPr>
          <p:cNvPr id="11" name="正方形/長方形 10"/>
          <p:cNvSpPr/>
          <p:nvPr/>
        </p:nvSpPr>
        <p:spPr bwMode="auto">
          <a:xfrm>
            <a:off x="4745512" y="4905369"/>
            <a:ext cx="659091" cy="1367947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4844426" y="5038265"/>
            <a:ext cx="470000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00</a:t>
            </a:r>
          </a:p>
          <a:p>
            <a:r>
              <a:rPr kumimoji="1" lang="en-US" altLang="ja-JP" sz="2000" b="1" dirty="0" smtClean="0"/>
              <a:t>25</a:t>
            </a:r>
          </a:p>
          <a:p>
            <a:r>
              <a:rPr kumimoji="1" lang="en-US" altLang="ja-JP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50</a:t>
            </a:r>
          </a:p>
          <a:p>
            <a:r>
              <a:rPr kumimoji="1" lang="en-US" altLang="ja-JP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75</a:t>
            </a:r>
          </a:p>
        </p:txBody>
      </p:sp>
      <p:sp>
        <p:nvSpPr>
          <p:cNvPr id="13" name="正方形/長方形 12"/>
          <p:cNvSpPr/>
          <p:nvPr/>
        </p:nvSpPr>
        <p:spPr bwMode="auto">
          <a:xfrm>
            <a:off x="4089500" y="4617132"/>
            <a:ext cx="336491" cy="18002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4061436" y="5085950"/>
            <a:ext cx="397866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+1</a:t>
            </a:r>
          </a:p>
          <a:p>
            <a:r>
              <a:rPr kumimoji="1" lang="en-US" altLang="ja-JP" sz="2000" b="1" dirty="0" smtClean="0"/>
              <a:t> 0</a:t>
            </a:r>
          </a:p>
          <a:p>
            <a:r>
              <a:rPr kumimoji="1" lang="en-US" altLang="ja-JP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-1</a:t>
            </a:r>
          </a:p>
        </p:txBody>
      </p:sp>
      <p:sp>
        <p:nvSpPr>
          <p:cNvPr id="15" name="テキスト ボックス 14"/>
          <p:cNvSpPr txBox="1"/>
          <p:nvPr/>
        </p:nvSpPr>
        <p:spPr>
          <a:xfrm rot="5400000">
            <a:off x="4156873" y="4894808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…</a:t>
            </a:r>
            <a:endParaRPr kumimoji="1" lang="en-US" altLang="ja-JP" sz="16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テキスト ボックス 15"/>
          <p:cNvSpPr txBox="1"/>
          <p:nvPr/>
        </p:nvSpPr>
        <p:spPr>
          <a:xfrm rot="5400000">
            <a:off x="4154760" y="5764658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…</a:t>
            </a:r>
            <a:endParaRPr kumimoji="1" lang="en-US" altLang="ja-JP" sz="16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3" name="円/楕円 122"/>
          <p:cNvSpPr>
            <a:spLocks noChangeAspect="1"/>
          </p:cNvSpPr>
          <p:nvPr/>
        </p:nvSpPr>
        <p:spPr bwMode="auto">
          <a:xfrm>
            <a:off x="4529496" y="5553236"/>
            <a:ext cx="72000" cy="72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cxnSp>
        <p:nvCxnSpPr>
          <p:cNvPr id="53" name="直線コネクタ 52"/>
          <p:cNvCxnSpPr/>
          <p:nvPr/>
        </p:nvCxnSpPr>
        <p:spPr bwMode="auto">
          <a:xfrm>
            <a:off x="655411" y="4420632"/>
            <a:ext cx="7733013" cy="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4" name="テキスト ボックス 123"/>
          <p:cNvSpPr txBox="1"/>
          <p:nvPr/>
        </p:nvSpPr>
        <p:spPr>
          <a:xfrm>
            <a:off x="4031940" y="4605434"/>
            <a:ext cx="4876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+10</a:t>
            </a:r>
          </a:p>
        </p:txBody>
      </p:sp>
      <p:sp>
        <p:nvSpPr>
          <p:cNvPr id="125" name="テキスト ボックス 124"/>
          <p:cNvSpPr txBox="1"/>
          <p:nvPr/>
        </p:nvSpPr>
        <p:spPr>
          <a:xfrm>
            <a:off x="4050355" y="6090400"/>
            <a:ext cx="4427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-16</a:t>
            </a:r>
          </a:p>
        </p:txBody>
      </p:sp>
    </p:spTree>
    <p:extLst>
      <p:ext uri="{BB962C8B-B14F-4D97-AF65-F5344CB8AC3E}">
        <p14:creationId xmlns:p14="http://schemas.microsoft.com/office/powerpoint/2010/main" val="2157582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Nikon">
  <a:themeElements>
    <a:clrScheme name="メインタイトル 1">
      <a:dk1>
        <a:srgbClr val="000000"/>
      </a:dk1>
      <a:lt1>
        <a:srgbClr val="FFFFFF"/>
      </a:lt1>
      <a:dk2>
        <a:srgbClr val="000000"/>
      </a:dk2>
      <a:lt2>
        <a:srgbClr val="666666"/>
      </a:lt2>
      <a:accent1>
        <a:srgbClr val="FFFFFF"/>
      </a:accent1>
      <a:accent2>
        <a:srgbClr val="FFE600"/>
      </a:accent2>
      <a:accent3>
        <a:srgbClr val="FFFFFF"/>
      </a:accent3>
      <a:accent4>
        <a:srgbClr val="000000"/>
      </a:accent4>
      <a:accent5>
        <a:srgbClr val="FFFFFF"/>
      </a:accent5>
      <a:accent6>
        <a:srgbClr val="E7D000"/>
      </a:accent6>
      <a:hlink>
        <a:srgbClr val="FFE600"/>
      </a:hlink>
      <a:folHlink>
        <a:srgbClr val="FFE600"/>
      </a:folHlink>
    </a:clrScheme>
    <a:fontScheme name="メインタイトル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ja-JP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ja-JP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-128"/>
          </a:defRPr>
        </a:defPPr>
      </a:lstStyle>
    </a:lnDef>
  </a:objectDefaults>
  <a:extraClrSchemeLst>
    <a:extraClrScheme>
      <a:clrScheme name="メインタイトル 1">
        <a:dk1>
          <a:srgbClr val="000000"/>
        </a:dk1>
        <a:lt1>
          <a:srgbClr val="FFFFFF"/>
        </a:lt1>
        <a:dk2>
          <a:srgbClr val="000000"/>
        </a:dk2>
        <a:lt2>
          <a:srgbClr val="666666"/>
        </a:lt2>
        <a:accent1>
          <a:srgbClr val="FFFFFF"/>
        </a:accent1>
        <a:accent2>
          <a:srgbClr val="FFE600"/>
        </a:accent2>
        <a:accent3>
          <a:srgbClr val="FFFFFF"/>
        </a:accent3>
        <a:accent4>
          <a:srgbClr val="000000"/>
        </a:accent4>
        <a:accent5>
          <a:srgbClr val="FFFFFF"/>
        </a:accent5>
        <a:accent6>
          <a:srgbClr val="E7D000"/>
        </a:accent6>
        <a:hlink>
          <a:srgbClr val="FFE600"/>
        </a:hlink>
        <a:folHlink>
          <a:srgbClr val="FFE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メインタイトル 2">
        <a:dk1>
          <a:srgbClr val="666666"/>
        </a:dk1>
        <a:lt1>
          <a:srgbClr val="FFFFFF"/>
        </a:lt1>
        <a:dk2>
          <a:srgbClr val="000000"/>
        </a:dk2>
        <a:lt2>
          <a:srgbClr val="FFFFFF"/>
        </a:lt2>
        <a:accent1>
          <a:srgbClr val="FFFFFF"/>
        </a:accent1>
        <a:accent2>
          <a:srgbClr val="FFE600"/>
        </a:accent2>
        <a:accent3>
          <a:srgbClr val="AAAAAA"/>
        </a:accent3>
        <a:accent4>
          <a:srgbClr val="DADADA"/>
        </a:accent4>
        <a:accent5>
          <a:srgbClr val="FFFFFF"/>
        </a:accent5>
        <a:accent6>
          <a:srgbClr val="E7D000"/>
        </a:accent6>
        <a:hlink>
          <a:srgbClr val="FFE600"/>
        </a:hlink>
        <a:folHlink>
          <a:srgbClr val="FFE6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Nikon Plain</Template>
  <TotalTime>11962</TotalTime>
  <Words>1706</Words>
  <Application>Microsoft Office PowerPoint</Application>
  <PresentationFormat>画面に合わせる (4:3)</PresentationFormat>
  <Paragraphs>405</Paragraphs>
  <Slides>29</Slides>
  <Notes>2</Notes>
  <HiddenSlides>2</HiddenSlides>
  <MMClips>0</MMClips>
  <ScaleCrop>false</ScaleCrop>
  <HeadingPairs>
    <vt:vector size="4" baseType="variant">
      <vt:variant>
        <vt:lpstr>テーマ</vt:lpstr>
      </vt:variant>
      <vt:variant>
        <vt:i4>1</vt:i4>
      </vt:variant>
      <vt:variant>
        <vt:lpstr>スライド タイトル</vt:lpstr>
      </vt:variant>
      <vt:variant>
        <vt:i4>29</vt:i4>
      </vt:variant>
    </vt:vector>
  </HeadingPairs>
  <TitlesOfParts>
    <vt:vector size="30" baseType="lpstr">
      <vt:lpstr>Nikon</vt:lpstr>
      <vt:lpstr>PowerPoint プレゼンテーション</vt:lpstr>
      <vt:lpstr>PowerPoint プレゼンテーション</vt:lpstr>
      <vt:lpstr>画面1</vt:lpstr>
      <vt:lpstr>PowerPoint プレゼンテーション</vt:lpstr>
      <vt:lpstr>PowerPoint プレゼンテーション</vt:lpstr>
      <vt:lpstr>画面2</vt:lpstr>
      <vt:lpstr>画面2</vt:lpstr>
      <vt:lpstr>入力画面_1</vt:lpstr>
      <vt:lpstr>入力画面_1</vt:lpstr>
      <vt:lpstr>入力画面_2</vt:lpstr>
      <vt:lpstr>入力画面_2</vt:lpstr>
      <vt:lpstr>テスト前の距離確認画面(遠方)</vt:lpstr>
      <vt:lpstr>テスト前の距離確認画面(遠方：Far)</vt:lpstr>
      <vt:lpstr>テスト前の距離確認画面(近方)</vt:lpstr>
      <vt:lpstr>テスト前の距離確認画面(近方：Near)</vt:lpstr>
      <vt:lpstr>PowerPoint プレゼンテーション</vt:lpstr>
      <vt:lpstr>遷移図</vt:lpstr>
      <vt:lpstr>PowerPoint プレゼンテーション</vt:lpstr>
      <vt:lpstr>PowerPoint プレゼンテーション</vt:lpstr>
      <vt:lpstr>Brief Overview</vt:lpstr>
      <vt:lpstr>入力画面_1  [Input the corrected prescription]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Arnaud Dupont</dc:creator>
  <cp:lastModifiedBy>kchujo</cp:lastModifiedBy>
  <cp:revision>690</cp:revision>
  <dcterms:created xsi:type="dcterms:W3CDTF">2014-04-07T09:25:22Z</dcterms:created>
  <dcterms:modified xsi:type="dcterms:W3CDTF">2018-04-05T01:12:49Z</dcterms:modified>
</cp:coreProperties>
</file>